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18"/>
  </p:notesMasterIdLst>
  <p:handoutMasterIdLst>
    <p:handoutMasterId r:id="rId19"/>
  </p:handoutMasterIdLst>
  <p:sldIdLst>
    <p:sldId id="256" r:id="rId2"/>
    <p:sldId id="411" r:id="rId3"/>
    <p:sldId id="412" r:id="rId4"/>
    <p:sldId id="413" r:id="rId5"/>
    <p:sldId id="419" r:id="rId6"/>
    <p:sldId id="420" r:id="rId7"/>
    <p:sldId id="421" r:id="rId8"/>
    <p:sldId id="422" r:id="rId9"/>
    <p:sldId id="427" r:id="rId10"/>
    <p:sldId id="423" r:id="rId11"/>
    <p:sldId id="415" r:id="rId12"/>
    <p:sldId id="416" r:id="rId13"/>
    <p:sldId id="424" r:id="rId14"/>
    <p:sldId id="414" r:id="rId15"/>
    <p:sldId id="428" r:id="rId16"/>
    <p:sldId id="386" r:id="rId1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366"/>
    <a:srgbClr val="66FF66"/>
    <a:srgbClr val="FFCC00"/>
    <a:srgbClr val="800000"/>
    <a:srgbClr val="89A4A7"/>
    <a:srgbClr val="FFCCFF"/>
    <a:srgbClr val="FFFF99"/>
    <a:srgbClr val="006699"/>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3369" autoAdjust="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0"/>
    </p:cViewPr>
  </p:sorterViewPr>
  <p:notesViewPr>
    <p:cSldViewPr>
      <p:cViewPr varScale="1">
        <p:scale>
          <a:sx n="49" d="100"/>
          <a:sy n="49" d="100"/>
        </p:scale>
        <p:origin x="-3006" y="-114"/>
      </p:cViewPr>
      <p:guideLst>
        <p:guide orient="horz" pos="3224"/>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defTabSz="950913" eaLnBrk="0" hangingPunct="0">
              <a:defRPr sz="1200"/>
            </a:lvl1pPr>
          </a:lstStyle>
          <a:p>
            <a:pPr>
              <a:defRPr/>
            </a:pPr>
            <a:endParaRPr lang="sr-Latn-CS"/>
          </a:p>
        </p:txBody>
      </p:sp>
      <p:sp>
        <p:nvSpPr>
          <p:cNvPr id="3993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algn="r" defTabSz="950913" eaLnBrk="0" hangingPunct="0">
              <a:defRPr sz="1200"/>
            </a:lvl1pPr>
          </a:lstStyle>
          <a:p>
            <a:pPr>
              <a:defRPr/>
            </a:pPr>
            <a:fld id="{4965C23C-0FC8-473A-81A3-B117DCAED5B5}" type="datetimeFigureOut">
              <a:rPr lang="en-US"/>
              <a:pPr>
                <a:defRPr/>
              </a:pPr>
              <a:t>8/24/2015</a:t>
            </a:fld>
            <a:endParaRPr lang="en-US"/>
          </a:p>
        </p:txBody>
      </p:sp>
      <p:sp>
        <p:nvSpPr>
          <p:cNvPr id="3994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defTabSz="950913" eaLnBrk="0" hangingPunct="0">
              <a:defRPr sz="1200"/>
            </a:lvl1pPr>
          </a:lstStyle>
          <a:p>
            <a:pPr>
              <a:defRPr/>
            </a:pPr>
            <a:endParaRPr lang="sr-Latn-CS"/>
          </a:p>
        </p:txBody>
      </p:sp>
      <p:sp>
        <p:nvSpPr>
          <p:cNvPr id="3994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algn="r" defTabSz="950913" eaLnBrk="0" hangingPunct="0">
              <a:defRPr sz="1200"/>
            </a:lvl1pPr>
          </a:lstStyle>
          <a:p>
            <a:pPr>
              <a:defRPr/>
            </a:pPr>
            <a:fld id="{0117FC48-A97B-4CF3-A022-1B182734E0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defTabSz="950913">
              <a:defRPr sz="1200"/>
            </a:lvl1pPr>
          </a:lstStyle>
          <a:p>
            <a:pPr>
              <a:defRPr/>
            </a:pPr>
            <a:endParaRPr lang="sr-Latn-CS"/>
          </a:p>
        </p:txBody>
      </p:sp>
      <p:sp>
        <p:nvSpPr>
          <p:cNvPr id="583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algn="r" defTabSz="950913">
              <a:defRPr sz="1200"/>
            </a:lvl1pPr>
          </a:lstStyle>
          <a:p>
            <a:pPr>
              <a:defRPr/>
            </a:pPr>
            <a:endParaRPr lang="sr-Latn-CS"/>
          </a:p>
        </p:txBody>
      </p:sp>
      <p:sp>
        <p:nvSpPr>
          <p:cNvPr id="20484" name="Rectangle 4"/>
          <p:cNvSpPr>
            <a:spLocks noGrp="1" noRot="1" noChangeAspect="1" noChangeArrowheads="1" noTextEdit="1"/>
          </p:cNvSpPr>
          <p:nvPr>
            <p:ph type="sldImg" idx="2"/>
          </p:nvPr>
        </p:nvSpPr>
        <p:spPr bwMode="auto">
          <a:xfrm>
            <a:off x="990600" y="766763"/>
            <a:ext cx="5119688" cy="3840162"/>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defTabSz="950913">
              <a:defRPr sz="1200"/>
            </a:lvl1pPr>
          </a:lstStyle>
          <a:p>
            <a:pPr>
              <a:defRPr/>
            </a:pPr>
            <a:endParaRPr lang="sr-Latn-CS"/>
          </a:p>
        </p:txBody>
      </p:sp>
      <p:sp>
        <p:nvSpPr>
          <p:cNvPr id="583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algn="r" defTabSz="950913">
              <a:defRPr sz="1200"/>
            </a:lvl1pPr>
          </a:lstStyle>
          <a:p>
            <a:pPr>
              <a:defRPr/>
            </a:pPr>
            <a:fld id="{27F4DB88-94DE-4D29-847F-0CAD9816C3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sr-Latn-BA" smtClean="0"/>
          </a:p>
        </p:txBody>
      </p:sp>
      <p:sp>
        <p:nvSpPr>
          <p:cNvPr id="21508" name="Slide Number Placeholder 3"/>
          <p:cNvSpPr>
            <a:spLocks noGrp="1"/>
          </p:cNvSpPr>
          <p:nvPr>
            <p:ph type="sldNum" sz="quarter" idx="5"/>
          </p:nvPr>
        </p:nvSpPr>
        <p:spPr>
          <a:noFill/>
        </p:spPr>
        <p:txBody>
          <a:bodyPr/>
          <a:lstStyle/>
          <a:p>
            <a:fld id="{4E48A49B-EAFB-4F0D-8BB1-51DF611C6DF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sr-Latn-BA" smtClean="0"/>
          </a:p>
        </p:txBody>
      </p:sp>
      <p:sp>
        <p:nvSpPr>
          <p:cNvPr id="22532" name="Slide Number Placeholder 3"/>
          <p:cNvSpPr>
            <a:spLocks noGrp="1"/>
          </p:cNvSpPr>
          <p:nvPr>
            <p:ph type="sldNum" sz="quarter" idx="5"/>
          </p:nvPr>
        </p:nvSpPr>
        <p:spPr>
          <a:noFill/>
        </p:spPr>
        <p:txBody>
          <a:bodyPr/>
          <a:lstStyle/>
          <a:p>
            <a:fld id="{9EC4D975-06A9-46CF-9B23-CEF6F48D288F}"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27F4DB88-94DE-4D29-847F-0CAD9816C38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B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r-Latn-BA"/>
          </a:p>
        </p:txBody>
      </p:sp>
      <p:sp>
        <p:nvSpPr>
          <p:cNvPr id="4" name="Rectangle 6"/>
          <p:cNvSpPr>
            <a:spLocks noGrp="1" noChangeArrowheads="1"/>
          </p:cNvSpPr>
          <p:nvPr>
            <p:ph type="sldNum" sz="quarter" idx="10"/>
          </p:nvPr>
        </p:nvSpPr>
        <p:spPr>
          <a:ln/>
        </p:spPr>
        <p:txBody>
          <a:bodyPr/>
          <a:lstStyle>
            <a:lvl1pPr>
              <a:defRPr/>
            </a:lvl1pPr>
          </a:lstStyle>
          <a:p>
            <a:pPr>
              <a:defRPr/>
            </a:pPr>
            <a:fld id="{C2052479-6D62-4ED2-955D-70DDB5396B4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 y="142852"/>
            <a:ext cx="8926388" cy="714380"/>
          </a:xfrm>
        </p:spPr>
        <p:txBody>
          <a:bodyPr/>
          <a:lstStyle>
            <a:lvl1pPr>
              <a:defRPr sz="3600"/>
            </a:lvl1pPr>
          </a:lstStyle>
          <a:p>
            <a:r>
              <a:rPr lang="en-US" dirty="0" smtClean="0"/>
              <a:t>Click to edit Master title style</a:t>
            </a:r>
            <a:endParaRPr lang="sr-Latn-BA" dirty="0"/>
          </a:p>
        </p:txBody>
      </p:sp>
      <p:sp>
        <p:nvSpPr>
          <p:cNvPr id="3" name="Content Placeholder 2"/>
          <p:cNvSpPr>
            <a:spLocks noGrp="1"/>
          </p:cNvSpPr>
          <p:nvPr>
            <p:ph idx="1"/>
          </p:nvPr>
        </p:nvSpPr>
        <p:spPr>
          <a:xfrm>
            <a:off x="107950" y="1125538"/>
            <a:ext cx="8892542" cy="529179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r-Latn-BA" dirty="0"/>
          </a:p>
        </p:txBody>
      </p:sp>
      <p:sp>
        <p:nvSpPr>
          <p:cNvPr id="4" name="Rectangle 6"/>
          <p:cNvSpPr>
            <a:spLocks noGrp="1" noChangeArrowheads="1"/>
          </p:cNvSpPr>
          <p:nvPr>
            <p:ph type="sldNum" sz="quarter" idx="10"/>
          </p:nvPr>
        </p:nvSpPr>
        <p:spPr>
          <a:ln/>
        </p:spPr>
        <p:txBody>
          <a:bodyPr/>
          <a:lstStyle>
            <a:lvl1pPr>
              <a:defRPr/>
            </a:lvl1pPr>
          </a:lstStyle>
          <a:p>
            <a:pPr>
              <a:defRPr/>
            </a:pPr>
            <a:fld id="{F95FDF0C-2CBC-44B1-A49C-60F61D9B075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107950" y="11255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4298950" y="11255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Rectangle 6"/>
          <p:cNvSpPr>
            <a:spLocks noGrp="1" noChangeArrowheads="1"/>
          </p:cNvSpPr>
          <p:nvPr>
            <p:ph type="sldNum" sz="quarter" idx="10"/>
          </p:nvPr>
        </p:nvSpPr>
        <p:spPr>
          <a:ln/>
        </p:spPr>
        <p:txBody>
          <a:bodyPr/>
          <a:lstStyle>
            <a:lvl1pPr>
              <a:defRPr/>
            </a:lvl1pPr>
          </a:lstStyle>
          <a:p>
            <a:pPr>
              <a:defRPr/>
            </a:pPr>
            <a:fld id="{FD167ADA-DE1E-4788-AA25-4706A6B8EB7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9000492" cy="714380"/>
          </a:xfrm>
        </p:spPr>
        <p:txBody>
          <a:bodyPr/>
          <a:lstStyle>
            <a:lvl1pPr>
              <a:defRPr/>
            </a:lvl1pPr>
          </a:lstStyle>
          <a:p>
            <a:r>
              <a:rPr lang="en-US" dirty="0" smtClean="0"/>
              <a:t>Click to edit Master title style</a:t>
            </a:r>
            <a:endParaRPr lang="sr-Latn-B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Rectangle 6"/>
          <p:cNvSpPr>
            <a:spLocks noGrp="1" noChangeArrowheads="1"/>
          </p:cNvSpPr>
          <p:nvPr>
            <p:ph type="sldNum" sz="quarter" idx="10"/>
          </p:nvPr>
        </p:nvSpPr>
        <p:spPr>
          <a:ln/>
        </p:spPr>
        <p:txBody>
          <a:bodyPr/>
          <a:lstStyle>
            <a:lvl1pPr>
              <a:defRPr/>
            </a:lvl1pPr>
          </a:lstStyle>
          <a:p>
            <a:pPr>
              <a:defRPr/>
            </a:pPr>
            <a:fld id="{9850EF73-A1EF-4240-8354-65D5E5AB08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Rectangle 6"/>
          <p:cNvSpPr>
            <a:spLocks noGrp="1" noChangeArrowheads="1"/>
          </p:cNvSpPr>
          <p:nvPr>
            <p:ph type="sldNum" sz="quarter" idx="10"/>
          </p:nvPr>
        </p:nvSpPr>
        <p:spPr>
          <a:ln/>
        </p:spPr>
        <p:txBody>
          <a:bodyPr/>
          <a:lstStyle>
            <a:lvl1pPr>
              <a:defRPr/>
            </a:lvl1pPr>
          </a:lstStyle>
          <a:p>
            <a:pPr>
              <a:defRPr/>
            </a:pPr>
            <a:fld id="{959B5D4D-52BB-4497-9B97-643E93958F6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75"/>
          <p:cNvSpPr txBox="1">
            <a:spLocks noChangeArrowheads="1"/>
          </p:cNvSpPr>
          <p:nvPr userDrawn="1"/>
        </p:nvSpPr>
        <p:spPr bwMode="auto">
          <a:xfrm>
            <a:off x="0" y="6572250"/>
            <a:ext cx="7956550" cy="274638"/>
          </a:xfrm>
          <a:prstGeom prst="rect">
            <a:avLst/>
          </a:prstGeom>
          <a:noFill/>
          <a:ln w="9525">
            <a:noFill/>
            <a:miter lim="800000"/>
            <a:headEnd/>
            <a:tailEnd/>
          </a:ln>
          <a:effectLst/>
        </p:spPr>
        <p:txBody>
          <a:bodyPr>
            <a:spAutoFit/>
          </a:bodyPr>
          <a:lstStyle/>
          <a:p>
            <a:pPr>
              <a:defRPr/>
            </a:pPr>
            <a:r>
              <a:rPr lang="sr-Latn-CS" sz="1200" i="1" dirty="0">
                <a:latin typeface="Calibri" pitchFamily="34" charset="0"/>
              </a:rPr>
              <a:t>Dražen </a:t>
            </a:r>
            <a:r>
              <a:rPr lang="en-US" sz="1200" i="1" dirty="0">
                <a:latin typeface="Calibri" pitchFamily="34" charset="0"/>
              </a:rPr>
              <a:t>Br</a:t>
            </a:r>
            <a:r>
              <a:rPr lang="sr-Latn-CS" sz="1200" i="1" dirty="0">
                <a:latin typeface="Calibri" pitchFamily="34" charset="0"/>
              </a:rPr>
              <a:t>đ</a:t>
            </a:r>
            <a:r>
              <a:rPr lang="en-US" sz="1200" i="1" dirty="0" err="1">
                <a:latin typeface="Calibri" pitchFamily="34" charset="0"/>
              </a:rPr>
              <a:t>anin</a:t>
            </a:r>
            <a:r>
              <a:rPr lang="en-US" sz="1200" i="1" dirty="0">
                <a:latin typeface="Calibri" pitchFamily="34" charset="0"/>
              </a:rPr>
              <a:t>:</a:t>
            </a:r>
            <a:r>
              <a:rPr lang="en-US" sz="1200" dirty="0">
                <a:latin typeface="Calibri" pitchFamily="34" charset="0"/>
              </a:rPr>
              <a:t> </a:t>
            </a:r>
            <a:r>
              <a:rPr lang="sr-Latn-BA" sz="1200" b="1" i="1" dirty="0">
                <a:latin typeface="Calibri" pitchFamily="34" charset="0"/>
              </a:rPr>
              <a:t>Automatizovano projektovanje konceptualnog modela baze podataka na osnovu poslovnog modela</a:t>
            </a:r>
            <a:endParaRPr lang="en-US" sz="1200" b="1" i="1" dirty="0">
              <a:latin typeface="Calibri" pitchFamily="34" charset="0"/>
            </a:endParaRPr>
          </a:p>
        </p:txBody>
      </p:sp>
      <p:cxnSp>
        <p:nvCxnSpPr>
          <p:cNvPr id="3" name="Straight Connector 2"/>
          <p:cNvCxnSpPr/>
          <p:nvPr userDrawn="1"/>
        </p:nvCxnSpPr>
        <p:spPr>
          <a:xfrm>
            <a:off x="4763" y="954088"/>
            <a:ext cx="9144000" cy="158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0638" y="6503988"/>
            <a:ext cx="9180513" cy="158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6"/>
          <p:cNvSpPr>
            <a:spLocks noGrp="1" noChangeArrowheads="1"/>
          </p:cNvSpPr>
          <p:nvPr>
            <p:ph type="sldNum" sz="quarter" idx="10"/>
          </p:nvPr>
        </p:nvSpPr>
        <p:spPr>
          <a:xfrm>
            <a:off x="8004175" y="6524625"/>
            <a:ext cx="1139825" cy="333375"/>
          </a:xfrm>
        </p:spPr>
        <p:txBody>
          <a:bodyPr/>
          <a:lstStyle>
            <a:lvl1pPr>
              <a:defRPr/>
            </a:lvl1pPr>
          </a:lstStyle>
          <a:p>
            <a:pPr>
              <a:defRPr/>
            </a:pPr>
            <a:fld id="{E7C233ED-8D3F-47D3-A01A-C9017375307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 y="142875"/>
            <a:ext cx="8963025"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7950" y="1125538"/>
            <a:ext cx="8856663"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0" name="Rectangle 6"/>
          <p:cNvSpPr>
            <a:spLocks noGrp="1" noChangeArrowheads="1"/>
          </p:cNvSpPr>
          <p:nvPr>
            <p:ph type="sldNum" sz="quarter" idx="4"/>
          </p:nvPr>
        </p:nvSpPr>
        <p:spPr bwMode="auto">
          <a:xfrm>
            <a:off x="8712200" y="6508750"/>
            <a:ext cx="431800" cy="347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solidFill>
                  <a:srgbClr val="003366"/>
                </a:solidFill>
                <a:latin typeface="Calibri" pitchFamily="34" charset="0"/>
              </a:defRPr>
            </a:lvl1pPr>
          </a:lstStyle>
          <a:p>
            <a:pPr>
              <a:defRPr/>
            </a:pPr>
            <a:fld id="{E046286F-9019-4ED6-AAA1-E66DB648B221}" type="slidenum">
              <a:rPr lang="en-US"/>
              <a:pPr>
                <a:defRPr/>
              </a:pPr>
              <a:t>‹#›</a:t>
            </a:fld>
            <a:endParaRPr lang="en-US" dirty="0"/>
          </a:p>
        </p:txBody>
      </p:sp>
      <p:sp>
        <p:nvSpPr>
          <p:cNvPr id="55371" name="Text Box 75"/>
          <p:cNvSpPr txBox="1">
            <a:spLocks noChangeArrowheads="1"/>
          </p:cNvSpPr>
          <p:nvPr userDrawn="1"/>
        </p:nvSpPr>
        <p:spPr bwMode="auto">
          <a:xfrm>
            <a:off x="0" y="6511925"/>
            <a:ext cx="8712200" cy="346075"/>
          </a:xfrm>
          <a:prstGeom prst="rect">
            <a:avLst/>
          </a:prstGeom>
          <a:noFill/>
          <a:ln w="9525">
            <a:noFill/>
            <a:miter lim="800000"/>
            <a:headEnd/>
            <a:tailEnd/>
          </a:ln>
          <a:effectLst/>
        </p:spPr>
        <p:txBody>
          <a:bodyPr anchor="ctr"/>
          <a:lstStyle/>
          <a:p>
            <a:r>
              <a:rPr lang="en-US" sz="1200" i="1" smtClean="0">
                <a:solidFill>
                  <a:srgbClr val="003366"/>
                </a:solidFill>
                <a:latin typeface="Calibri" pitchFamily="34" charset="0"/>
              </a:rPr>
              <a:t>Banjac, Brdjanin, Banjac and </a:t>
            </a:r>
            <a:r>
              <a:rPr lang="en-US" sz="1200" i="1" dirty="0">
                <a:solidFill>
                  <a:srgbClr val="003366"/>
                </a:solidFill>
                <a:latin typeface="Calibri" pitchFamily="34" charset="0"/>
              </a:rPr>
              <a:t>Maric</a:t>
            </a:r>
            <a:r>
              <a:rPr lang="en-US" sz="1200" i="1">
                <a:solidFill>
                  <a:srgbClr val="003366"/>
                </a:solidFill>
                <a:latin typeface="Calibri" pitchFamily="34" charset="0"/>
              </a:rPr>
              <a:t>: </a:t>
            </a:r>
            <a:r>
              <a:rPr lang="en-US" sz="1200" b="1" smtClean="0">
                <a:solidFill>
                  <a:srgbClr val="003366"/>
                </a:solidFill>
              </a:rPr>
              <a:t>Experience with student projects: Conceptual database design based on BPMN</a:t>
            </a:r>
            <a:endParaRPr lang="en-US" sz="1400" b="1" smtClean="0">
              <a:solidFill>
                <a:srgbClr val="003366"/>
              </a:solidFill>
            </a:endParaRPr>
          </a:p>
        </p:txBody>
      </p:sp>
      <p:cxnSp>
        <p:nvCxnSpPr>
          <p:cNvPr id="23" name="Straight Connector 22"/>
          <p:cNvCxnSpPr/>
          <p:nvPr userDrawn="1"/>
        </p:nvCxnSpPr>
        <p:spPr>
          <a:xfrm>
            <a:off x="4763" y="954088"/>
            <a:ext cx="9144000" cy="158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0638" y="6503988"/>
            <a:ext cx="9180513" cy="158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38" r:id="rId1"/>
    <p:sldLayoutId id="2147484239" r:id="rId2"/>
    <p:sldLayoutId id="2147484243" r:id="rId3"/>
    <p:sldLayoutId id="2147484240" r:id="rId4"/>
    <p:sldLayoutId id="2147484241" r:id="rId5"/>
    <p:sldLayoutId id="2147484242" r:id="rId6"/>
    <p:sldLayoutId id="2147484244" r:id="rId7"/>
  </p:sldLayoutIdLst>
  <p:hf hdr="0" ftr="0" dt="0"/>
  <p:txStyles>
    <p:titleStyle>
      <a:lvl1pPr algn="l" rtl="0" eaLnBrk="0" fontAlgn="base" hangingPunct="0">
        <a:spcBef>
          <a:spcPct val="0"/>
        </a:spcBef>
        <a:spcAft>
          <a:spcPct val="0"/>
        </a:spcAft>
        <a:defRPr sz="3600" b="1">
          <a:solidFill>
            <a:schemeClr val="tx2"/>
          </a:solidFill>
          <a:latin typeface="Calibri" pitchFamily="34" charset="0"/>
          <a:ea typeface="+mj-ea"/>
          <a:cs typeface="+mj-cs"/>
        </a:defRPr>
      </a:lvl1pPr>
      <a:lvl2pPr algn="l" rtl="0" eaLnBrk="0" fontAlgn="base" hangingPunct="0">
        <a:spcBef>
          <a:spcPct val="0"/>
        </a:spcBef>
        <a:spcAft>
          <a:spcPct val="0"/>
        </a:spcAft>
        <a:defRPr sz="3600" b="1">
          <a:solidFill>
            <a:schemeClr val="tx2"/>
          </a:solidFill>
          <a:latin typeface="Calibri" pitchFamily="34" charset="0"/>
        </a:defRPr>
      </a:lvl2pPr>
      <a:lvl3pPr algn="l" rtl="0" eaLnBrk="0" fontAlgn="base" hangingPunct="0">
        <a:spcBef>
          <a:spcPct val="0"/>
        </a:spcBef>
        <a:spcAft>
          <a:spcPct val="0"/>
        </a:spcAft>
        <a:defRPr sz="3600" b="1">
          <a:solidFill>
            <a:schemeClr val="tx2"/>
          </a:solidFill>
          <a:latin typeface="Calibri" pitchFamily="34" charset="0"/>
        </a:defRPr>
      </a:lvl3pPr>
      <a:lvl4pPr algn="l" rtl="0" eaLnBrk="0" fontAlgn="base" hangingPunct="0">
        <a:spcBef>
          <a:spcPct val="0"/>
        </a:spcBef>
        <a:spcAft>
          <a:spcPct val="0"/>
        </a:spcAft>
        <a:defRPr sz="3600" b="1">
          <a:solidFill>
            <a:schemeClr val="tx2"/>
          </a:solidFill>
          <a:latin typeface="Calibri" pitchFamily="34" charset="0"/>
        </a:defRPr>
      </a:lvl4pPr>
      <a:lvl5pPr algn="l" rtl="0" eaLnBrk="0" fontAlgn="base" hangingPunct="0">
        <a:spcBef>
          <a:spcPct val="0"/>
        </a:spcBef>
        <a:spcAft>
          <a:spcPct val="0"/>
        </a:spcAft>
        <a:defRPr sz="3600" b="1">
          <a:solidFill>
            <a:schemeClr val="tx2"/>
          </a:solidFill>
          <a:latin typeface="Calibri"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cstate="print"/>
          <a:srcRect/>
          <a:stretch>
            <a:fillRect/>
          </a:stretch>
        </p:blipFill>
        <p:spPr bwMode="auto">
          <a:xfrm>
            <a:off x="0" y="0"/>
            <a:ext cx="9144000" cy="1584960"/>
          </a:xfrm>
          <a:prstGeom prst="rect">
            <a:avLst/>
          </a:prstGeom>
          <a:noFill/>
          <a:ln w="9525">
            <a:noFill/>
            <a:miter lim="800000"/>
            <a:headEnd/>
            <a:tailEnd/>
          </a:ln>
        </p:spPr>
      </p:pic>
      <p:sp>
        <p:nvSpPr>
          <p:cNvPr id="4099" name="Rectangle 21"/>
          <p:cNvSpPr>
            <a:spLocks noChangeArrowheads="1"/>
          </p:cNvSpPr>
          <p:nvPr/>
        </p:nvSpPr>
        <p:spPr bwMode="auto">
          <a:xfrm>
            <a:off x="142875" y="495300"/>
            <a:ext cx="612775" cy="701675"/>
          </a:xfrm>
          <a:prstGeom prst="rect">
            <a:avLst/>
          </a:prstGeom>
          <a:solidFill>
            <a:schemeClr val="tx1">
              <a:alpha val="38039"/>
            </a:schemeClr>
          </a:solidFill>
          <a:ln w="9525">
            <a:noFill/>
            <a:miter lim="800000"/>
            <a:headEnd/>
            <a:tailEnd/>
          </a:ln>
        </p:spPr>
        <p:txBody>
          <a:bodyPr anchor="ctr">
            <a:spAutoFit/>
          </a:bodyPr>
          <a:lstStyle/>
          <a:p>
            <a:endParaRPr lang="en-US" sz="2000"/>
          </a:p>
          <a:p>
            <a:endParaRPr lang="en-US" sz="2000"/>
          </a:p>
        </p:txBody>
      </p:sp>
      <p:sp>
        <p:nvSpPr>
          <p:cNvPr id="4101" name="Rectangle 4"/>
          <p:cNvSpPr>
            <a:spLocks noChangeArrowheads="1"/>
          </p:cNvSpPr>
          <p:nvPr/>
        </p:nvSpPr>
        <p:spPr bwMode="auto">
          <a:xfrm>
            <a:off x="0" y="5037138"/>
            <a:ext cx="9144000" cy="768126"/>
          </a:xfrm>
          <a:prstGeom prst="rect">
            <a:avLst/>
          </a:prstGeom>
          <a:noFill/>
          <a:ln w="9525">
            <a:noFill/>
            <a:miter lim="800000"/>
            <a:headEnd/>
            <a:tailEnd/>
          </a:ln>
        </p:spPr>
        <p:txBody>
          <a:bodyPr/>
          <a:lstStyle/>
          <a:p>
            <a:pPr algn="ctr">
              <a:spcBef>
                <a:spcPct val="20000"/>
              </a:spcBef>
              <a:buClr>
                <a:schemeClr val="tx2"/>
              </a:buClr>
              <a:buSzPct val="70000"/>
              <a:buFont typeface="Wingdings" pitchFamily="2" charset="2"/>
              <a:buNone/>
            </a:pPr>
            <a:r>
              <a:rPr lang="en-US" sz="2400" b="1" smtClean="0">
                <a:solidFill>
                  <a:srgbClr val="003366"/>
                </a:solidFill>
                <a:latin typeface="Calibri" pitchFamily="34" charset="0"/>
              </a:rPr>
              <a:t>D. Banjac</a:t>
            </a:r>
            <a:r>
              <a:rPr lang="en-US" sz="2400" smtClean="0">
                <a:solidFill>
                  <a:srgbClr val="003366"/>
                </a:solidFill>
                <a:latin typeface="Calibri" pitchFamily="34" charset="0"/>
              </a:rPr>
              <a:t>,</a:t>
            </a:r>
            <a:r>
              <a:rPr lang="en-US" sz="2400" b="1" smtClean="0">
                <a:solidFill>
                  <a:srgbClr val="003366"/>
                </a:solidFill>
                <a:latin typeface="Calibri" pitchFamily="34" charset="0"/>
              </a:rPr>
              <a:t> </a:t>
            </a:r>
            <a:r>
              <a:rPr lang="en-US" sz="2400" smtClean="0">
                <a:solidFill>
                  <a:srgbClr val="003366"/>
                </a:solidFill>
                <a:latin typeface="Calibri" pitchFamily="34" charset="0"/>
              </a:rPr>
              <a:t>D. Brdjanin,</a:t>
            </a:r>
            <a:r>
              <a:rPr lang="en-US" sz="2400" b="1" smtClean="0">
                <a:solidFill>
                  <a:srgbClr val="003366"/>
                </a:solidFill>
                <a:latin typeface="Calibri" pitchFamily="34" charset="0"/>
              </a:rPr>
              <a:t> </a:t>
            </a:r>
            <a:r>
              <a:rPr lang="en-US" sz="2400" smtClean="0">
                <a:solidFill>
                  <a:srgbClr val="003366"/>
                </a:solidFill>
                <a:latin typeface="Calibri" pitchFamily="34" charset="0"/>
              </a:rPr>
              <a:t>G. Banjac, S</a:t>
            </a:r>
            <a:r>
              <a:rPr lang="en-US" sz="2400">
                <a:solidFill>
                  <a:srgbClr val="003366"/>
                </a:solidFill>
                <a:latin typeface="Calibri" pitchFamily="34" charset="0"/>
              </a:rPr>
              <a:t>. Maric</a:t>
            </a:r>
          </a:p>
          <a:p>
            <a:pPr algn="ctr">
              <a:spcBef>
                <a:spcPct val="20000"/>
              </a:spcBef>
              <a:buClr>
                <a:schemeClr val="tx2"/>
              </a:buClr>
              <a:buSzPct val="70000"/>
              <a:buFont typeface="Wingdings" pitchFamily="2" charset="2"/>
              <a:buNone/>
            </a:pPr>
            <a:r>
              <a:rPr lang="en-US" sz="2000" b="1">
                <a:solidFill>
                  <a:srgbClr val="003366"/>
                </a:solidFill>
                <a:latin typeface="Calibri" pitchFamily="34" charset="0"/>
              </a:rPr>
              <a:t>University of Banja Luka, Bosnia &amp; Herzegovina</a:t>
            </a:r>
            <a:endParaRPr lang="sr-Latn-CS" sz="2000" b="1" baseline="30000">
              <a:solidFill>
                <a:srgbClr val="003366"/>
              </a:solidFill>
              <a:latin typeface="Calibri" pitchFamily="34" charset="0"/>
            </a:endParaRPr>
          </a:p>
        </p:txBody>
      </p:sp>
      <p:sp>
        <p:nvSpPr>
          <p:cNvPr id="4102" name="Rectangle 3"/>
          <p:cNvSpPr>
            <a:spLocks noGrp="1" noChangeArrowheads="1"/>
          </p:cNvSpPr>
          <p:nvPr>
            <p:ph type="subTitle" idx="1"/>
          </p:nvPr>
        </p:nvSpPr>
        <p:spPr>
          <a:xfrm>
            <a:off x="0" y="2636839"/>
            <a:ext cx="9144000" cy="1584250"/>
          </a:xfrm>
        </p:spPr>
        <p:txBody>
          <a:bodyPr anchor="ctr" anchorCtr="0"/>
          <a:lstStyle/>
          <a:p>
            <a:r>
              <a:rPr lang="en-US" b="1" smtClean="0">
                <a:solidFill>
                  <a:srgbClr val="003366"/>
                </a:solidFill>
              </a:rPr>
              <a:t>Experience with student projects:</a:t>
            </a:r>
          </a:p>
          <a:p>
            <a:r>
              <a:rPr lang="en-US" b="1" smtClean="0">
                <a:solidFill>
                  <a:srgbClr val="003366"/>
                </a:solidFill>
              </a:rPr>
              <a:t>Conceptual database design based on BPMN</a:t>
            </a:r>
            <a:endParaRPr lang="en-US" sz="3400" b="1" smtClean="0">
              <a:solidFill>
                <a:srgbClr val="003366"/>
              </a:solidFill>
            </a:endParaRPr>
          </a:p>
        </p:txBody>
      </p:sp>
      <p:sp>
        <p:nvSpPr>
          <p:cNvPr id="4103" name="AutoShape 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4104" name="AutoShape 1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4105" name="AutoShape 12"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4106" name="AutoShape 14"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4107" name="AutoShape 16"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4108" name="AutoShape 1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4109" name="AutoShape 2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4110" name="Rectangle 4"/>
          <p:cNvSpPr>
            <a:spLocks noChangeArrowheads="1"/>
          </p:cNvSpPr>
          <p:nvPr/>
        </p:nvSpPr>
        <p:spPr bwMode="auto">
          <a:xfrm>
            <a:off x="0" y="6224588"/>
            <a:ext cx="9144000" cy="633412"/>
          </a:xfrm>
          <a:prstGeom prst="rect">
            <a:avLst/>
          </a:prstGeom>
          <a:solidFill>
            <a:schemeClr val="bg1"/>
          </a:solidFill>
          <a:ln w="9525">
            <a:noFill/>
            <a:miter lim="800000"/>
            <a:headEnd/>
            <a:tailEnd/>
          </a:ln>
        </p:spPr>
        <p:txBody>
          <a:bodyPr/>
          <a:lstStyle/>
          <a:p>
            <a:pPr algn="ctr">
              <a:spcBef>
                <a:spcPct val="20000"/>
              </a:spcBef>
              <a:buClr>
                <a:schemeClr val="tx2"/>
              </a:buClr>
              <a:buSzPct val="70000"/>
              <a:buFont typeface="Wingdings" pitchFamily="2" charset="2"/>
              <a:buNone/>
            </a:pPr>
            <a:r>
              <a:rPr lang="en-US" b="1">
                <a:solidFill>
                  <a:srgbClr val="003366"/>
                </a:solidFill>
                <a:latin typeface="Calibri" pitchFamily="34" charset="0"/>
              </a:rPr>
              <a:t> </a:t>
            </a:r>
            <a:endParaRPr lang="sr-Latn-CS" baseline="30000">
              <a:solidFill>
                <a:srgbClr val="003366"/>
              </a:solidFill>
              <a:latin typeface="Calibri" pitchFamily="34" charset="0"/>
            </a:endParaRPr>
          </a:p>
        </p:txBody>
      </p:sp>
      <p:sp>
        <p:nvSpPr>
          <p:cNvPr id="4112" name="Rectangle 20"/>
          <p:cNvSpPr>
            <a:spLocks noChangeArrowheads="1"/>
          </p:cNvSpPr>
          <p:nvPr/>
        </p:nvSpPr>
        <p:spPr bwMode="auto">
          <a:xfrm>
            <a:off x="755650" y="538360"/>
            <a:ext cx="8208838" cy="615553"/>
          </a:xfrm>
          <a:prstGeom prst="rect">
            <a:avLst/>
          </a:prstGeom>
          <a:solidFill>
            <a:schemeClr val="tx1">
              <a:alpha val="38039"/>
            </a:schemeClr>
          </a:solidFill>
          <a:ln w="9525">
            <a:noFill/>
            <a:miter lim="800000"/>
            <a:headEnd/>
            <a:tailEnd/>
          </a:ln>
        </p:spPr>
        <p:txBody>
          <a:bodyPr wrap="square" anchor="ctr">
            <a:spAutoFit/>
          </a:bodyPr>
          <a:lstStyle/>
          <a:p>
            <a:r>
              <a:rPr lang="en-US" sz="1700" b="1" smtClean="0">
                <a:solidFill>
                  <a:schemeClr val="bg1"/>
                </a:solidFill>
              </a:rPr>
              <a:t>15</a:t>
            </a:r>
            <a:r>
              <a:rPr lang="en-US" sz="1700" b="1" baseline="30000" smtClean="0">
                <a:solidFill>
                  <a:schemeClr val="bg1"/>
                </a:solidFill>
              </a:rPr>
              <a:t>th</a:t>
            </a:r>
            <a:r>
              <a:rPr lang="en-US" sz="1700" b="1" smtClean="0">
                <a:solidFill>
                  <a:schemeClr val="bg1"/>
                </a:solidFill>
              </a:rPr>
              <a:t> Workshop “Software Engineering Education and Reverse Engineering”</a:t>
            </a:r>
            <a:endParaRPr lang="en-US" sz="1700" b="1">
              <a:solidFill>
                <a:schemeClr val="bg1"/>
              </a:solidFill>
            </a:endParaRPr>
          </a:p>
          <a:p>
            <a:r>
              <a:rPr lang="en-US" sz="1700" smtClean="0">
                <a:solidFill>
                  <a:srgbClr val="CCFFFF"/>
                </a:solidFill>
              </a:rPr>
              <a:t>Bohinj, 24 - 29 August 2015.</a:t>
            </a:r>
            <a:endParaRPr lang="en-US" sz="1700"/>
          </a:p>
        </p:txBody>
      </p:sp>
      <p:pic>
        <p:nvPicPr>
          <p:cNvPr id="20482" name="Picture 2" descr="File:DAAD Logo.svg"/>
          <p:cNvPicPr>
            <a:picLocks noChangeAspect="1" noChangeArrowheads="1"/>
          </p:cNvPicPr>
          <p:nvPr/>
        </p:nvPicPr>
        <p:blipFill>
          <a:blip r:embed="rId4" cstate="print"/>
          <a:srcRect/>
          <a:stretch>
            <a:fillRect/>
          </a:stretch>
        </p:blipFill>
        <p:spPr bwMode="auto">
          <a:xfrm>
            <a:off x="178552" y="764704"/>
            <a:ext cx="548640" cy="16939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Fourth experiment (1/3)</a:t>
            </a:r>
            <a:endParaRPr lang="en-US"/>
          </a:p>
        </p:txBody>
      </p:sp>
      <p:sp>
        <p:nvSpPr>
          <p:cNvPr id="3" name="Content Placeholder 2"/>
          <p:cNvSpPr>
            <a:spLocks noGrp="1"/>
          </p:cNvSpPr>
          <p:nvPr>
            <p:ph idx="1"/>
          </p:nvPr>
        </p:nvSpPr>
        <p:spPr/>
        <p:txBody>
          <a:bodyPr/>
          <a:lstStyle/>
          <a:p>
            <a:r>
              <a:rPr lang="en-US" smtClean="0"/>
              <a:t>In this experiment students had to </a:t>
            </a:r>
            <a:r>
              <a:rPr lang="en-US" b="1" smtClean="0">
                <a:solidFill>
                  <a:srgbClr val="003366"/>
                </a:solidFill>
              </a:rPr>
              <a:t>create</a:t>
            </a:r>
            <a:r>
              <a:rPr lang="en-US" b="1" smtClean="0">
                <a:solidFill>
                  <a:srgbClr val="002060"/>
                </a:solidFill>
              </a:rPr>
              <a:t> </a:t>
            </a:r>
            <a:r>
              <a:rPr lang="en-US" b="1" smtClean="0">
                <a:solidFill>
                  <a:srgbClr val="003366"/>
                </a:solidFill>
              </a:rPr>
              <a:t>collaborative BPM</a:t>
            </a:r>
            <a:r>
              <a:rPr lang="en-US" smtClean="0">
                <a:solidFill>
                  <a:srgbClr val="003366"/>
                </a:solidFill>
              </a:rPr>
              <a:t> </a:t>
            </a:r>
            <a:r>
              <a:rPr lang="en-US" smtClean="0"/>
              <a:t>illustrating real business process model</a:t>
            </a:r>
          </a:p>
          <a:p>
            <a:r>
              <a:rPr lang="en-US" smtClean="0"/>
              <a:t>They also had to </a:t>
            </a:r>
            <a:r>
              <a:rPr lang="en-US" b="1" smtClean="0">
                <a:solidFill>
                  <a:srgbClr val="003366"/>
                </a:solidFill>
              </a:rPr>
              <a:t>create CDM using collaborative BPM as a source model</a:t>
            </a:r>
          </a:p>
          <a:p>
            <a:r>
              <a:rPr lang="en-US" smtClean="0"/>
              <a:t>15 students participated in this experiment, 7 models were considered for evaluation</a:t>
            </a:r>
          </a:p>
          <a:p>
            <a:r>
              <a:rPr lang="en-US" smtClean="0"/>
              <a:t>All students had </a:t>
            </a:r>
            <a:r>
              <a:rPr lang="en-US" b="1" smtClean="0">
                <a:solidFill>
                  <a:srgbClr val="003366"/>
                </a:solidFill>
              </a:rPr>
              <a:t>different source model</a:t>
            </a:r>
          </a:p>
          <a:p>
            <a:r>
              <a:rPr lang="en-US" b="1" smtClean="0">
                <a:solidFill>
                  <a:srgbClr val="003366"/>
                </a:solidFill>
              </a:rPr>
              <a:t>“unlimited” </a:t>
            </a:r>
            <a:r>
              <a:rPr lang="en-US" smtClean="0"/>
              <a:t>time</a:t>
            </a:r>
          </a:p>
          <a:p>
            <a:pPr lvl="1"/>
            <a:endParaRPr lang="en-US" sz="2400"/>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10</a:t>
            </a:fld>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Fourth experiment (2/3)</a:t>
            </a:r>
            <a:endParaRPr lang="en-US"/>
          </a:p>
        </p:txBody>
      </p:sp>
      <p:sp>
        <p:nvSpPr>
          <p:cNvPr id="3" name="Content Placeholder 2"/>
          <p:cNvSpPr>
            <a:spLocks noGrp="1"/>
          </p:cNvSpPr>
          <p:nvPr>
            <p:ph idx="1"/>
          </p:nvPr>
        </p:nvSpPr>
        <p:spPr/>
        <p:txBody>
          <a:bodyPr/>
          <a:lstStyle/>
          <a:p>
            <a:r>
              <a:rPr lang="en-US" smtClean="0"/>
              <a:t>Classes</a:t>
            </a:r>
          </a:p>
          <a:p>
            <a:endParaRPr lang="en-US" smtClean="0"/>
          </a:p>
          <a:p>
            <a:endParaRPr lang="en-US" smtClean="0"/>
          </a:p>
          <a:p>
            <a:endParaRPr lang="en-US" smtClean="0"/>
          </a:p>
          <a:p>
            <a:endParaRPr lang="en-US" smtClean="0"/>
          </a:p>
          <a:p>
            <a:endParaRPr lang="en-US" smtClean="0"/>
          </a:p>
          <a:p>
            <a:endParaRPr lang="en-US" smtClean="0"/>
          </a:p>
          <a:p>
            <a:pPr>
              <a:buNone/>
            </a:pPr>
            <a:r>
              <a:rPr lang="en-US" sz="2400" smtClean="0"/>
              <a:t>  * </a:t>
            </a:r>
            <a:r>
              <a:rPr lang="en-US" sz="1600" smtClean="0"/>
              <a:t>in manually designed CDM there are classes that couldn’t be generated based on just one collaborative BPM because corresponding objects don’t exist on source model, but we presume that some of missing classes could be generated based on collection of collaborative BPM as source models</a:t>
            </a:r>
            <a:endParaRPr lang="en-US" sz="2400"/>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11</a:t>
            </a:fld>
            <a:endParaRPr lang="en-US" dirty="0"/>
          </a:p>
        </p:txBody>
      </p:sp>
      <p:graphicFrame>
        <p:nvGraphicFramePr>
          <p:cNvPr id="5" name="Table 4"/>
          <p:cNvGraphicFramePr>
            <a:graphicFrameLocks noGrp="1"/>
          </p:cNvGraphicFramePr>
          <p:nvPr/>
        </p:nvGraphicFramePr>
        <p:xfrm>
          <a:off x="331805" y="1751442"/>
          <a:ext cx="8480391" cy="3417932"/>
        </p:xfrm>
        <a:graphic>
          <a:graphicData uri="http://schemas.openxmlformats.org/drawingml/2006/table">
            <a:tbl>
              <a:tblPr/>
              <a:tblGrid>
                <a:gridCol w="1289970"/>
                <a:gridCol w="877824"/>
                <a:gridCol w="878969"/>
                <a:gridCol w="878969"/>
                <a:gridCol w="878969"/>
                <a:gridCol w="878969"/>
                <a:gridCol w="878969"/>
                <a:gridCol w="818577"/>
                <a:gridCol w="1099175"/>
              </a:tblGrid>
              <a:tr h="295236">
                <a:tc rowSpan="2">
                  <a:txBody>
                    <a:bodyPr/>
                    <a:lstStyle/>
                    <a:p>
                      <a:pPr algn="l">
                        <a:spcAft>
                          <a:spcPts val="0"/>
                        </a:spcAft>
                      </a:pPr>
                      <a:r>
                        <a:rPr lang="en-US" sz="1600" b="1" smtClean="0">
                          <a:latin typeface="Calibri" pitchFamily="34" charset="0"/>
                          <a:ea typeface="Calibri"/>
                          <a:cs typeface="Times New Roman"/>
                        </a:rPr>
                        <a:t>Models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smtClean="0">
                          <a:latin typeface="Calibri" pitchFamily="34" charset="0"/>
                          <a:ea typeface="Calibri"/>
                          <a:cs typeface="Times New Roman"/>
                        </a:rPr>
                        <a:t>N</a:t>
                      </a:r>
                      <a:r>
                        <a:rPr lang="en-US" sz="1600" b="1" i="1" baseline="-25000" smtClean="0">
                          <a:latin typeface="Calibri" pitchFamily="34" charset="0"/>
                          <a:ea typeface="Calibri"/>
                          <a:cs typeface="Times New Roman"/>
                        </a:rPr>
                        <a:t>manual</a:t>
                      </a:r>
                      <a:r>
                        <a:rPr lang="en-US" sz="1600" b="1" i="1" baseline="0" smtClean="0">
                          <a:latin typeface="Calibri" pitchFamily="34" charset="0"/>
                          <a:ea typeface="Calibri"/>
                          <a:cs typeface="Times New Roman"/>
                        </a:rPr>
                        <a:t> </a:t>
                      </a:r>
                      <a:endParaRPr lang="en-US" sz="1600" b="1" smtClean="0">
                        <a:latin typeface="Calibri" pitchFamily="34" charset="0"/>
                        <a:ea typeface="Calibri"/>
                        <a:cs typeface="Times New Roman"/>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gridSpan="7">
                  <a:txBody>
                    <a:bodyPr/>
                    <a:lstStyle/>
                    <a:p>
                      <a:pPr algn="ctr">
                        <a:spcAft>
                          <a:spcPts val="0"/>
                        </a:spcAft>
                      </a:pPr>
                      <a:r>
                        <a:rPr lang="en-US" sz="1600" b="1" dirty="0" smtClean="0">
                          <a:latin typeface="Calibri" pitchFamily="34" charset="0"/>
                          <a:ea typeface="Calibri"/>
                          <a:cs typeface="Times New Roman"/>
                        </a:rPr>
                        <a:t>Metrics &amp; Measures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547">
                <a:tc vMerge="1">
                  <a:txBody>
                    <a:bodyPr/>
                    <a:lstStyle/>
                    <a:p>
                      <a:endParaRPr lang="en-US"/>
                    </a:p>
                  </a:txBody>
                  <a:tcPr/>
                </a:tc>
                <a:tc vMerge="1">
                  <a:txBody>
                    <a:bodyPr/>
                    <a:lstStyle/>
                    <a:p>
                      <a:endParaRPr lang="en-US"/>
                    </a:p>
                  </a:txBody>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generated</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correct</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incorrect</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sur plus</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smtClean="0">
                          <a:latin typeface="Calibri" pitchFamily="34" charset="0"/>
                          <a:ea typeface="Calibri"/>
                          <a:cs typeface="Times New Roman"/>
                        </a:rPr>
                        <a:t>N</a:t>
                      </a:r>
                      <a:r>
                        <a:rPr lang="en-US" sz="1400" b="1" i="1" baseline="-25000" smtClean="0">
                          <a:latin typeface="Calibri" pitchFamily="34" charset="0"/>
                          <a:ea typeface="Calibri"/>
                          <a:cs typeface="Times New Roman"/>
                        </a:rPr>
                        <a:t>sur minus</a:t>
                      </a:r>
                      <a:r>
                        <a:rPr lang="en-US" sz="1400" b="1" i="0" baseline="0" smtClean="0">
                          <a:latin typeface="Calibri" pitchFamily="34" charset="0"/>
                          <a:ea typeface="Calibri"/>
                          <a:cs typeface="Times New Roman"/>
                        </a:rPr>
                        <a:t>*</a:t>
                      </a:r>
                      <a:endParaRPr lang="en-US" sz="1400" b="1" i="0"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latin typeface="Calibri" pitchFamily="34" charset="0"/>
                          <a:ea typeface="Calibri"/>
                          <a:cs typeface="Times New Roman"/>
                        </a:rPr>
                        <a:t>Insurance</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11</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11</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11</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smtClean="0">
                          <a:latin typeface="Calibri" pitchFamily="34" charset="0"/>
                          <a:ea typeface="Calibri"/>
                          <a:cs typeface="Times New Roman"/>
                        </a:rPr>
                        <a:t>Health</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10</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10</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400" b="1" smtClean="0">
                          <a:latin typeface="Calibri" pitchFamily="34" charset="0"/>
                          <a:ea typeface="Calibri"/>
                          <a:cs typeface="Times New Roman"/>
                        </a:rPr>
                        <a:t>Nobel prize – BPMN</a:t>
                      </a:r>
                      <a:r>
                        <a:rPr lang="en-US" sz="1400" b="1" baseline="0" smtClean="0">
                          <a:latin typeface="Calibri" pitchFamily="34" charset="0"/>
                          <a:ea typeface="Calibri"/>
                          <a:cs typeface="Times New Roman"/>
                        </a:rPr>
                        <a:t>  spec.</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10</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10</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smtClean="0">
                          <a:latin typeface="Calibri" pitchFamily="34" charset="0"/>
                          <a:ea typeface="Calibri"/>
                          <a:cs typeface="Times New Roman"/>
                        </a:rPr>
                        <a:t>Job hiring</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13</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11</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11</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400" b="1" smtClean="0">
                          <a:latin typeface="Calibri" pitchFamily="34" charset="0"/>
                          <a:ea typeface="Calibri"/>
                          <a:cs typeface="Times New Roman"/>
                        </a:rPr>
                        <a:t>Scientific conference</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12</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10</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smtClean="0">
                          <a:latin typeface="Calibri" pitchFamily="34" charset="0"/>
                          <a:ea typeface="Calibri"/>
                          <a:cs typeface="Times New Roman"/>
                        </a:rPr>
                        <a:t>Delivery</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13</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12</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12</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93.33</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smtClean="0">
                          <a:latin typeface="Calibri" pitchFamily="34" charset="0"/>
                          <a:ea typeface="Calibri"/>
                          <a:cs typeface="Times New Roman"/>
                        </a:rPr>
                        <a:t>Book store</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17</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14</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14</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0</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93.33</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r>
              <a:tr h="295236">
                <a:tc gridSpan="7">
                  <a:txBody>
                    <a:bodyPr/>
                    <a:lstStyle/>
                    <a:p>
                      <a:pPr algn="r">
                        <a:spcAft>
                          <a:spcPts val="0"/>
                        </a:spcAft>
                      </a:pPr>
                      <a:r>
                        <a:rPr lang="en-US" sz="1600" b="1" smtClean="0">
                          <a:latin typeface="Calibri" pitchFamily="34" charset="0"/>
                          <a:ea typeface="Calibri"/>
                          <a:cs typeface="Times New Roman"/>
                        </a:rPr>
                        <a:t>MEAN:</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l">
                        <a:spcAft>
                          <a:spcPts val="0"/>
                        </a:spcAft>
                      </a:pP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kern="1200" smtClean="0">
                          <a:solidFill>
                            <a:schemeClr val="accent6">
                              <a:lumMod val="75000"/>
                            </a:schemeClr>
                          </a:solidFill>
                          <a:latin typeface="Calibri" pitchFamily="34" charset="0"/>
                          <a:ea typeface="Calibri"/>
                          <a:cs typeface="Times New Roman"/>
                        </a:rPr>
                        <a:t>98.09</a:t>
                      </a:r>
                      <a:endParaRPr lang="en-US" sz="1400" b="1" kern="1200"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rgbClr val="FFC000"/>
                    </a:solidFill>
                  </a:tcPr>
                </a:tc>
                <a:tc>
                  <a:txBody>
                    <a:bodyPr/>
                    <a:lstStyle/>
                    <a:p>
                      <a:pPr algn="ctr">
                        <a:spcAft>
                          <a:spcPts val="0"/>
                        </a:spcAft>
                      </a:pPr>
                      <a:r>
                        <a:rPr lang="en-US" sz="1400" b="1" kern="1200" smtClean="0">
                          <a:solidFill>
                            <a:schemeClr val="accent6">
                              <a:lumMod val="75000"/>
                            </a:schemeClr>
                          </a:solidFill>
                          <a:latin typeface="Calibri" pitchFamily="34" charset="0"/>
                          <a:ea typeface="Calibri"/>
                          <a:cs typeface="Times New Roman"/>
                        </a:rPr>
                        <a:t>100.00</a:t>
                      </a:r>
                      <a:endParaRPr lang="en-US" sz="1400" b="1" kern="1200"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rgbClr val="FFC000"/>
                    </a:solidFill>
                  </a:tcPr>
                </a:tc>
              </a:tr>
            </a:tbl>
          </a:graphicData>
        </a:graphic>
      </p:graphicFrame>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up)">
                                      <p:cBhvr>
                                        <p:cTn id="1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Fourth experiment (3/3)</a:t>
            </a:r>
            <a:endParaRPr lang="en-US"/>
          </a:p>
        </p:txBody>
      </p:sp>
      <p:sp>
        <p:nvSpPr>
          <p:cNvPr id="3" name="Content Placeholder 2"/>
          <p:cNvSpPr>
            <a:spLocks noGrp="1"/>
          </p:cNvSpPr>
          <p:nvPr>
            <p:ph idx="1"/>
          </p:nvPr>
        </p:nvSpPr>
        <p:spPr/>
        <p:txBody>
          <a:bodyPr/>
          <a:lstStyle/>
          <a:p>
            <a:r>
              <a:rPr lang="en-US" dirty="0" smtClean="0"/>
              <a:t>Associations</a:t>
            </a:r>
          </a:p>
          <a:p>
            <a:endParaRPr lang="en-US" dirty="0" smtClean="0"/>
          </a:p>
          <a:p>
            <a:endParaRPr lang="en-US" dirty="0" smtClean="0"/>
          </a:p>
          <a:p>
            <a:endParaRPr lang="en-US" dirty="0" smtClean="0"/>
          </a:p>
          <a:p>
            <a:endParaRPr lang="en-US" dirty="0" smtClean="0"/>
          </a:p>
          <a:p>
            <a:endParaRPr lang="en-US" dirty="0" smtClean="0"/>
          </a:p>
          <a:p>
            <a:endParaRPr lang="en-US" sz="2800" dirty="0" smtClean="0"/>
          </a:p>
          <a:p>
            <a:pPr>
              <a:spcBef>
                <a:spcPts val="1800"/>
              </a:spcBef>
            </a:pPr>
            <a:r>
              <a:rPr lang="en-US" sz="2800" dirty="0" smtClean="0"/>
              <a:t>There are more associations automatically generated than manually designed</a:t>
            </a:r>
          </a:p>
          <a:p>
            <a:pPr>
              <a:buNone/>
            </a:pPr>
            <a:endParaRPr lang="en-US" dirty="0"/>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12</a:t>
            </a:fld>
            <a:endParaRPr lang="en-US" dirty="0"/>
          </a:p>
        </p:txBody>
      </p:sp>
      <p:graphicFrame>
        <p:nvGraphicFramePr>
          <p:cNvPr id="5" name="Table 4"/>
          <p:cNvGraphicFramePr>
            <a:graphicFrameLocks noGrp="1"/>
          </p:cNvGraphicFramePr>
          <p:nvPr/>
        </p:nvGraphicFramePr>
        <p:xfrm>
          <a:off x="331805" y="1751442"/>
          <a:ext cx="8480391" cy="3478892"/>
        </p:xfrm>
        <a:graphic>
          <a:graphicData uri="http://schemas.openxmlformats.org/drawingml/2006/table">
            <a:tbl>
              <a:tblPr/>
              <a:tblGrid>
                <a:gridCol w="1289970"/>
                <a:gridCol w="877824"/>
                <a:gridCol w="878969"/>
                <a:gridCol w="878969"/>
                <a:gridCol w="878969"/>
                <a:gridCol w="878969"/>
                <a:gridCol w="878969"/>
                <a:gridCol w="818577"/>
                <a:gridCol w="1099175"/>
              </a:tblGrid>
              <a:tr h="295236">
                <a:tc rowSpan="2">
                  <a:txBody>
                    <a:bodyPr/>
                    <a:lstStyle/>
                    <a:p>
                      <a:pPr algn="l">
                        <a:spcAft>
                          <a:spcPts val="0"/>
                        </a:spcAft>
                      </a:pPr>
                      <a:r>
                        <a:rPr lang="en-US" sz="1600" b="1" smtClean="0">
                          <a:latin typeface="Calibri" pitchFamily="34" charset="0"/>
                          <a:ea typeface="Calibri"/>
                          <a:cs typeface="Times New Roman"/>
                        </a:rPr>
                        <a:t>Models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smtClean="0">
                          <a:latin typeface="Calibri" pitchFamily="34" charset="0"/>
                          <a:ea typeface="Calibri"/>
                          <a:cs typeface="Times New Roman"/>
                        </a:rPr>
                        <a:t>N</a:t>
                      </a:r>
                      <a:r>
                        <a:rPr lang="en-US" sz="1600" b="1" i="1" baseline="-25000" smtClean="0">
                          <a:latin typeface="Calibri" pitchFamily="34" charset="0"/>
                          <a:ea typeface="Calibri"/>
                          <a:cs typeface="Times New Roman"/>
                        </a:rPr>
                        <a:t>manual</a:t>
                      </a:r>
                      <a:r>
                        <a:rPr lang="en-US" sz="1600" b="1" i="1" baseline="0" smtClean="0">
                          <a:latin typeface="Calibri" pitchFamily="34" charset="0"/>
                          <a:ea typeface="Calibri"/>
                          <a:cs typeface="Times New Roman"/>
                        </a:rPr>
                        <a:t> </a:t>
                      </a:r>
                      <a:endParaRPr lang="en-US" sz="1600" b="1" smtClean="0">
                        <a:latin typeface="Calibri" pitchFamily="34" charset="0"/>
                        <a:ea typeface="Calibri"/>
                        <a:cs typeface="Times New Roman"/>
                      </a:endParaRPr>
                    </a:p>
                  </a:txBody>
                  <a:tcPr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gridSpan="7">
                  <a:txBody>
                    <a:bodyPr/>
                    <a:lstStyle/>
                    <a:p>
                      <a:pPr algn="ctr">
                        <a:spcAft>
                          <a:spcPts val="0"/>
                        </a:spcAft>
                      </a:pPr>
                      <a:r>
                        <a:rPr lang="en-US" sz="1600" b="1" dirty="0" smtClean="0">
                          <a:latin typeface="Calibri" pitchFamily="34" charset="0"/>
                          <a:ea typeface="Calibri"/>
                          <a:cs typeface="Times New Roman"/>
                        </a:rPr>
                        <a:t>Metrics &amp; Measures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547">
                <a:tc vMerge="1">
                  <a:txBody>
                    <a:bodyPr/>
                    <a:lstStyle/>
                    <a:p>
                      <a:endParaRPr lang="en-US"/>
                    </a:p>
                  </a:txBody>
                  <a:tcPr/>
                </a:tc>
                <a:tc vMerge="1">
                  <a:txBody>
                    <a:bodyPr/>
                    <a:lstStyle/>
                    <a:p>
                      <a:endParaRPr lang="en-US"/>
                    </a:p>
                  </a:txBody>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generated</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correct</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incorrect</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sur plus</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sur minus</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latin typeface="Calibri" pitchFamily="34" charset="0"/>
                          <a:ea typeface="Calibri"/>
                          <a:cs typeface="Times New Roman"/>
                        </a:rPr>
                        <a:t>Insurance</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29</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37</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23</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11</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95.83</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88.46</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smtClean="0">
                          <a:latin typeface="Calibri" pitchFamily="34" charset="0"/>
                          <a:ea typeface="Calibri"/>
                          <a:cs typeface="Times New Roman"/>
                        </a:rPr>
                        <a:t>Health</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23</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29</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22</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6</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95.65</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78.57</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400" b="1" smtClean="0">
                          <a:latin typeface="Calibri" pitchFamily="34" charset="0"/>
                          <a:ea typeface="Calibri"/>
                          <a:cs typeface="Times New Roman"/>
                        </a:rPr>
                        <a:t>Nobel prize – BPMN</a:t>
                      </a:r>
                      <a:r>
                        <a:rPr lang="en-US" sz="1400" b="1" baseline="0" smtClean="0">
                          <a:latin typeface="Calibri" pitchFamily="34" charset="0"/>
                          <a:ea typeface="Calibri"/>
                          <a:cs typeface="Times New Roman"/>
                        </a:rPr>
                        <a:t>  spec.</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24</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31</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24</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4</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96.00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rgbClr val="66FF66"/>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88.89</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smtClean="0">
                          <a:latin typeface="Calibri" pitchFamily="34" charset="0"/>
                          <a:ea typeface="Calibri"/>
                          <a:cs typeface="Times New Roman"/>
                        </a:rPr>
                        <a:t>Job hiring</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33</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37</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28</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6</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90.32</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90.32</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smtClean="0">
                          <a:latin typeface="Calibri" pitchFamily="34" charset="0"/>
                          <a:ea typeface="Calibri"/>
                          <a:cs typeface="Times New Roman"/>
                        </a:rPr>
                        <a:t>Scientific conference</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25</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21</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14</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5</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2</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82.35</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rgbClr val="FF3300"/>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73.68</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rgbClr val="FF3300"/>
                    </a:solidFill>
                  </a:tcPr>
                </a:tc>
              </a:tr>
              <a:tr h="295236">
                <a:tc>
                  <a:txBody>
                    <a:bodyPr/>
                    <a:lstStyle/>
                    <a:p>
                      <a:pPr algn="l">
                        <a:spcAft>
                          <a:spcPts val="0"/>
                        </a:spcAft>
                      </a:pPr>
                      <a:r>
                        <a:rPr lang="en-US" sz="1600" b="1" smtClean="0">
                          <a:latin typeface="Calibri" pitchFamily="34" charset="0"/>
                          <a:ea typeface="Calibri"/>
                          <a:cs typeface="Times New Roman"/>
                        </a:rPr>
                        <a:t>Delivery</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36</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38</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32</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2</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4</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91.43</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94.12</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rgbClr val="66FF66"/>
                    </a:solidFill>
                  </a:tcPr>
                </a:tc>
              </a:tr>
              <a:tr h="295236">
                <a:tc>
                  <a:txBody>
                    <a:bodyPr/>
                    <a:lstStyle/>
                    <a:p>
                      <a:pPr algn="l">
                        <a:spcAft>
                          <a:spcPts val="0"/>
                        </a:spcAft>
                      </a:pPr>
                      <a:r>
                        <a:rPr lang="en-US" sz="1600" b="1" smtClean="0">
                          <a:latin typeface="Calibri" pitchFamily="34" charset="0"/>
                          <a:ea typeface="Calibri"/>
                          <a:cs typeface="Times New Roman"/>
                        </a:rPr>
                        <a:t>Book store</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400" b="1" kern="1200" smtClean="0">
                          <a:solidFill>
                            <a:schemeClr val="tx1"/>
                          </a:solidFill>
                          <a:latin typeface="Calibri" pitchFamily="34" charset="0"/>
                          <a:ea typeface="Calibri"/>
                          <a:cs typeface="Times New Roman"/>
                        </a:rPr>
                        <a:t>39</a:t>
                      </a:r>
                      <a:endParaRPr lang="en-US" sz="1400" b="1" kern="1200" dirty="0">
                        <a:solidFill>
                          <a:schemeClr val="tx1"/>
                        </a:solidFill>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42</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32</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5</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5</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91.43</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86.49</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r>
              <a:tr h="295236">
                <a:tc gridSpan="7">
                  <a:txBody>
                    <a:bodyPr/>
                    <a:lstStyle/>
                    <a:p>
                      <a:pPr algn="r">
                        <a:spcAft>
                          <a:spcPts val="0"/>
                        </a:spcAft>
                      </a:pPr>
                      <a:r>
                        <a:rPr lang="en-US" sz="1600" b="1" smtClean="0">
                          <a:latin typeface="Calibri" pitchFamily="34" charset="0"/>
                          <a:ea typeface="Calibri"/>
                          <a:cs typeface="Times New Roman"/>
                        </a:rPr>
                        <a:t>MEAN:</a:t>
                      </a:r>
                      <a:endParaRPr lang="en-US" sz="16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l">
                        <a:spcAft>
                          <a:spcPts val="0"/>
                        </a:spcAft>
                      </a:pP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91.86</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rgbClr val="FFC000"/>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85.79</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rgbClr val="FFC000"/>
                    </a:solidFill>
                  </a:tcPr>
                </a:tc>
              </a:tr>
            </a:tbl>
          </a:graphicData>
        </a:graphic>
      </p:graphicFrame>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up)">
                                      <p:cBhvr>
                                        <p:cTn id="1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13</a:t>
            </a:fld>
            <a:endParaRPr lang="en-US" dirty="0"/>
          </a:p>
        </p:txBody>
      </p:sp>
      <p:graphicFrame>
        <p:nvGraphicFramePr>
          <p:cNvPr id="6" name="Table 5"/>
          <p:cNvGraphicFramePr>
            <a:graphicFrameLocks noGrp="1"/>
          </p:cNvGraphicFramePr>
          <p:nvPr/>
        </p:nvGraphicFramePr>
        <p:xfrm>
          <a:off x="678741" y="1092168"/>
          <a:ext cx="7786519" cy="5243624"/>
        </p:xfrm>
        <a:graphic>
          <a:graphicData uri="http://schemas.openxmlformats.org/drawingml/2006/table">
            <a:tbl>
              <a:tblPr/>
              <a:tblGrid>
                <a:gridCol w="1698579"/>
                <a:gridCol w="1521985"/>
                <a:gridCol w="1521985"/>
                <a:gridCol w="1521985"/>
                <a:gridCol w="1521985"/>
              </a:tblGrid>
              <a:tr h="317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Calibri" pitchFamily="34" charset="0"/>
                        <a:ea typeface="Calibri"/>
                        <a:cs typeface="Times New Roman"/>
                      </a:endParaRPr>
                    </a:p>
                  </a:txBody>
                  <a:tcPr marL="40159" marR="40159" marT="19726" marB="19726" anchor="ctr">
                    <a:lnL w="12700" cap="flat" cmpd="sng" algn="ctr">
                      <a:solidFill>
                        <a:schemeClr val="bg1"/>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gridSpan="2">
                  <a:txBody>
                    <a:bodyPr/>
                    <a:lstStyle/>
                    <a:p>
                      <a:pPr marL="0" algn="ctr" defTabSz="914400" rtl="0" eaLnBrk="1" latinLnBrk="0" hangingPunct="1">
                        <a:spcAft>
                          <a:spcPts val="0"/>
                        </a:spcAft>
                      </a:pPr>
                      <a:r>
                        <a:rPr lang="en-US" sz="1800" b="1" kern="1200" smtClean="0">
                          <a:solidFill>
                            <a:schemeClr val="tx1"/>
                          </a:solidFill>
                          <a:latin typeface="Calibri" pitchFamily="34" charset="0"/>
                          <a:ea typeface="Calibri"/>
                          <a:cs typeface="Times New Roman"/>
                        </a:rPr>
                        <a:t>Classes</a:t>
                      </a:r>
                      <a:endParaRPr lang="en-US" sz="1800" b="1" dirty="0">
                        <a:latin typeface="Calibri" pitchFamily="34" charset="0"/>
                        <a:ea typeface="Calibri"/>
                        <a:cs typeface="Times New Roman"/>
                      </a:endParaRPr>
                    </a:p>
                  </a:txBody>
                  <a:tcPr marL="40159" marR="40159" marT="19726" marB="19726"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gridSpan="2">
                  <a:txBody>
                    <a:bodyPr/>
                    <a:lstStyle/>
                    <a:p>
                      <a:pPr algn="ctr">
                        <a:spcAft>
                          <a:spcPts val="0"/>
                        </a:spcAft>
                      </a:pPr>
                      <a:r>
                        <a:rPr lang="en-US" sz="1800" b="1" smtClean="0">
                          <a:latin typeface="Calibri" pitchFamily="34" charset="0"/>
                          <a:ea typeface="Calibri"/>
                          <a:cs typeface="Times New Roman"/>
                        </a:rPr>
                        <a:t>Association</a:t>
                      </a:r>
                      <a:endParaRPr lang="en-US" sz="1800" b="1" dirty="0">
                        <a:latin typeface="Calibri" pitchFamily="34" charset="0"/>
                        <a:ea typeface="Calibri"/>
                        <a:cs typeface="Times New Roman"/>
                      </a:endParaRPr>
                    </a:p>
                  </a:txBody>
                  <a:tcPr marL="76089" marR="76089"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hMerge="1">
                  <a:txBody>
                    <a:bodyPr/>
                    <a:lstStyle/>
                    <a:p>
                      <a:pPr algn="ctr">
                        <a:spcAft>
                          <a:spcPts val="0"/>
                        </a:spcAft>
                      </a:pP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317603">
                <a:tc>
                  <a:txBody>
                    <a:bodyPr/>
                    <a:lstStyle/>
                    <a:p>
                      <a:pPr algn="l">
                        <a:spcAft>
                          <a:spcPts val="0"/>
                        </a:spcAft>
                      </a:pPr>
                      <a:r>
                        <a:rPr lang="en-US" sz="1800" b="1" smtClean="0">
                          <a:latin typeface="Calibri" pitchFamily="34" charset="0"/>
                          <a:ea typeface="Calibri"/>
                          <a:cs typeface="Times New Roman"/>
                        </a:rPr>
                        <a:t>Experiments</a:t>
                      </a:r>
                      <a:endParaRPr lang="en-US" sz="1800" b="1" dirty="0">
                        <a:latin typeface="Calibri" pitchFamily="34" charset="0"/>
                        <a:ea typeface="Calibri"/>
                        <a:cs typeface="Times New Roman"/>
                      </a:endParaRPr>
                    </a:p>
                  </a:txBody>
                  <a:tcPr marL="40159" marR="40159" marT="19726" marB="19726"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smtClean="0">
                          <a:solidFill>
                            <a:schemeClr val="accent6">
                              <a:lumMod val="75000"/>
                            </a:schemeClr>
                          </a:solidFill>
                          <a:latin typeface="Calibri" pitchFamily="34" charset="0"/>
                          <a:ea typeface="Calibri"/>
                          <a:cs typeface="Times New Roman"/>
                        </a:rPr>
                        <a:t>Recall</a:t>
                      </a:r>
                      <a:r>
                        <a:rPr lang="en-US" sz="1500" b="1" smtClean="0">
                          <a:solidFill>
                            <a:schemeClr val="accent6">
                              <a:lumMod val="75000"/>
                            </a:schemeClr>
                          </a:solidFill>
                          <a:latin typeface="Calibri" pitchFamily="34" charset="0"/>
                          <a:ea typeface="Calibri"/>
                          <a:cs typeface="Times New Roman"/>
                        </a:rPr>
                        <a:t> [%]</a:t>
                      </a:r>
                    </a:p>
                  </a:txBody>
                  <a:tcPr marL="40159" marR="40159" marT="19726" marB="19726"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smtClean="0">
                          <a:solidFill>
                            <a:schemeClr val="accent6">
                              <a:lumMod val="75000"/>
                            </a:schemeClr>
                          </a:solidFill>
                          <a:latin typeface="Calibri" pitchFamily="34" charset="0"/>
                          <a:ea typeface="Calibri"/>
                          <a:cs typeface="Times New Roman"/>
                        </a:rPr>
                        <a:t>Precision </a:t>
                      </a:r>
                      <a:r>
                        <a:rPr lang="en-US" sz="1500" b="1" smtClean="0">
                          <a:solidFill>
                            <a:schemeClr val="accent6">
                              <a:lumMod val="75000"/>
                            </a:schemeClr>
                          </a:solidFill>
                          <a:latin typeface="Calibri" pitchFamily="34" charset="0"/>
                          <a:ea typeface="Calibri"/>
                          <a:cs typeface="Times New Roman"/>
                        </a:rPr>
                        <a:t>[%]</a:t>
                      </a:r>
                    </a:p>
                  </a:txBody>
                  <a:tcPr marL="40159" marR="40159" marT="19726" marB="19726"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smtClean="0">
                          <a:solidFill>
                            <a:schemeClr val="accent6">
                              <a:lumMod val="75000"/>
                            </a:schemeClr>
                          </a:solidFill>
                          <a:latin typeface="Calibri" pitchFamily="34" charset="0"/>
                          <a:ea typeface="Calibri"/>
                          <a:cs typeface="Times New Roman"/>
                        </a:rPr>
                        <a:t>Recall</a:t>
                      </a:r>
                      <a:r>
                        <a:rPr lang="en-US" sz="1500" b="1" smtClean="0">
                          <a:solidFill>
                            <a:schemeClr val="accent6">
                              <a:lumMod val="75000"/>
                            </a:schemeClr>
                          </a:solidFill>
                          <a:latin typeface="Calibri" pitchFamily="34" charset="0"/>
                          <a:ea typeface="Calibri"/>
                          <a:cs typeface="Times New Roman"/>
                        </a:rPr>
                        <a:t> [%]</a:t>
                      </a:r>
                    </a:p>
                  </a:txBody>
                  <a:tcPr marL="40159" marR="40159" marT="19726" marB="19726"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smtClean="0">
                          <a:solidFill>
                            <a:schemeClr val="accent6">
                              <a:lumMod val="75000"/>
                            </a:schemeClr>
                          </a:solidFill>
                          <a:latin typeface="Calibri" pitchFamily="34" charset="0"/>
                          <a:ea typeface="Calibri"/>
                          <a:cs typeface="Times New Roman"/>
                        </a:rPr>
                        <a:t>Precision </a:t>
                      </a:r>
                      <a:r>
                        <a:rPr lang="en-US" sz="1500" b="1" smtClean="0">
                          <a:solidFill>
                            <a:schemeClr val="accent6">
                              <a:lumMod val="75000"/>
                            </a:schemeClr>
                          </a:solidFill>
                          <a:latin typeface="Calibri" pitchFamily="34" charset="0"/>
                          <a:ea typeface="Calibri"/>
                          <a:cs typeface="Times New Roman"/>
                        </a:rPr>
                        <a:t>[%]</a:t>
                      </a:r>
                    </a:p>
                  </a:txBody>
                  <a:tcPr marL="40159" marR="40159" marT="19726" marB="19726"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r>
              <a:tr h="922292">
                <a:tc>
                  <a:txBody>
                    <a:bodyPr/>
                    <a:lstStyle/>
                    <a:p>
                      <a:pPr algn="ctr">
                        <a:spcAft>
                          <a:spcPts val="0"/>
                        </a:spcAft>
                      </a:pPr>
                      <a:r>
                        <a:rPr lang="en-US" sz="1800" b="1" smtClean="0">
                          <a:latin typeface="Calibri" pitchFamily="34" charset="0"/>
                          <a:ea typeface="Calibri"/>
                          <a:cs typeface="Times New Roman"/>
                        </a:rPr>
                        <a:t>Create</a:t>
                      </a:r>
                      <a:r>
                        <a:rPr lang="en-US" sz="1800" b="1" baseline="0" smtClean="0">
                          <a:latin typeface="Calibri" pitchFamily="34" charset="0"/>
                          <a:ea typeface="Calibri"/>
                          <a:cs typeface="Times New Roman"/>
                        </a:rPr>
                        <a:t> CDM based on </a:t>
                      </a:r>
                      <a:r>
                        <a:rPr lang="en-US" sz="1800" b="1" i="1" baseline="0" smtClean="0">
                          <a:latin typeface="Calibri" pitchFamily="34" charset="0"/>
                          <a:ea typeface="Calibri"/>
                          <a:cs typeface="Times New Roman"/>
                        </a:rPr>
                        <a:t>Order processing</a:t>
                      </a:r>
                      <a:r>
                        <a:rPr lang="en-US" sz="1800" b="1" i="0" baseline="0" smtClean="0">
                          <a:latin typeface="Calibri" pitchFamily="34" charset="0"/>
                          <a:ea typeface="Calibri"/>
                          <a:cs typeface="Times New Roman"/>
                        </a:rPr>
                        <a:t> BPM</a:t>
                      </a:r>
                      <a:endParaRPr lang="en-US" sz="1800" b="1" i="1" dirty="0">
                        <a:latin typeface="Calibri" pitchFamily="34" charset="0"/>
                        <a:ea typeface="Calibri"/>
                        <a:cs typeface="Times New Roman"/>
                      </a:endParaRP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500" b="1" kern="1200" smtClean="0">
                          <a:solidFill>
                            <a:schemeClr val="accent6">
                              <a:lumMod val="75000"/>
                            </a:schemeClr>
                          </a:solidFill>
                          <a:latin typeface="Calibri" pitchFamily="34" charset="0"/>
                          <a:ea typeface="Calibri"/>
                          <a:cs typeface="Times New Roman"/>
                        </a:rPr>
                        <a:t>96.43</a:t>
                      </a: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500" b="1" smtClean="0">
                          <a:solidFill>
                            <a:schemeClr val="accent6">
                              <a:lumMod val="75000"/>
                            </a:schemeClr>
                          </a:solidFill>
                          <a:latin typeface="Calibri" pitchFamily="34" charset="0"/>
                          <a:ea typeface="Calibri"/>
                          <a:cs typeface="Times New Roman"/>
                        </a:rPr>
                        <a:t>100.00</a:t>
                      </a:r>
                      <a:endParaRPr lang="en-US" sz="1500" b="1" dirty="0">
                        <a:solidFill>
                          <a:schemeClr val="accent6">
                            <a:lumMod val="75000"/>
                          </a:schemeClr>
                        </a:solidFill>
                        <a:latin typeface="Calibri" pitchFamily="34" charset="0"/>
                        <a:ea typeface="Calibri"/>
                        <a:cs typeface="Times New Roman"/>
                      </a:endParaRP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500" b="1" kern="1200" smtClean="0">
                          <a:solidFill>
                            <a:schemeClr val="accent6">
                              <a:lumMod val="75000"/>
                            </a:schemeClr>
                          </a:solidFill>
                          <a:latin typeface="Calibri" pitchFamily="34" charset="0"/>
                          <a:ea typeface="Calibri"/>
                          <a:cs typeface="Times New Roman"/>
                        </a:rPr>
                        <a:t>88.35</a:t>
                      </a: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smtClean="0">
                          <a:solidFill>
                            <a:schemeClr val="accent6">
                              <a:lumMod val="75000"/>
                            </a:schemeClr>
                          </a:solidFill>
                          <a:latin typeface="Calibri" pitchFamily="34" charset="0"/>
                          <a:ea typeface="Calibri"/>
                          <a:cs typeface="Times New Roman"/>
                        </a:rPr>
                        <a:t>92.78</a:t>
                      </a: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922292">
                <a:tc>
                  <a:txBody>
                    <a:bodyPr/>
                    <a:lstStyle/>
                    <a:p>
                      <a:pPr algn="ctr">
                        <a:spcAft>
                          <a:spcPts val="0"/>
                        </a:spcAft>
                      </a:pPr>
                      <a:r>
                        <a:rPr lang="en-US" sz="1800" b="1" smtClean="0">
                          <a:latin typeface="Calibri" pitchFamily="34" charset="0"/>
                          <a:ea typeface="Calibri"/>
                          <a:cs typeface="Times New Roman"/>
                        </a:rPr>
                        <a:t>Create</a:t>
                      </a:r>
                      <a:r>
                        <a:rPr lang="en-US" sz="1800" b="1" baseline="0" smtClean="0">
                          <a:latin typeface="Calibri" pitchFamily="34" charset="0"/>
                          <a:ea typeface="Calibri"/>
                          <a:cs typeface="Times New Roman"/>
                        </a:rPr>
                        <a:t> CDM based on </a:t>
                      </a:r>
                      <a:r>
                        <a:rPr lang="en-US" sz="1800" b="1" i="1" baseline="0" smtClean="0">
                          <a:latin typeface="Calibri" pitchFamily="34" charset="0"/>
                          <a:ea typeface="Calibri"/>
                          <a:cs typeface="Times New Roman"/>
                        </a:rPr>
                        <a:t>E-mail voting </a:t>
                      </a:r>
                      <a:r>
                        <a:rPr lang="en-US" sz="1800" b="1" i="0" baseline="0" smtClean="0">
                          <a:latin typeface="Calibri" pitchFamily="34" charset="0"/>
                          <a:ea typeface="Calibri"/>
                          <a:cs typeface="Times New Roman"/>
                        </a:rPr>
                        <a:t>BPM</a:t>
                      </a:r>
                      <a:endParaRPr lang="en-US" sz="1800" b="1" i="1" dirty="0">
                        <a:latin typeface="Calibri" pitchFamily="34" charset="0"/>
                        <a:ea typeface="Calibri"/>
                        <a:cs typeface="Times New Roman"/>
                      </a:endParaRP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500" b="1" kern="1200" smtClean="0">
                          <a:solidFill>
                            <a:schemeClr val="accent6">
                              <a:lumMod val="75000"/>
                            </a:schemeClr>
                          </a:solidFill>
                          <a:latin typeface="Calibri" pitchFamily="34" charset="0"/>
                          <a:ea typeface="Calibri"/>
                          <a:cs typeface="Times New Roman"/>
                        </a:rPr>
                        <a:t>95.56</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500" b="1" kern="1200" smtClean="0">
                          <a:solidFill>
                            <a:schemeClr val="accent6">
                              <a:lumMod val="75000"/>
                            </a:schemeClr>
                          </a:solidFill>
                          <a:latin typeface="Calibri" pitchFamily="34" charset="0"/>
                          <a:ea typeface="Calibri"/>
                          <a:cs typeface="Times New Roman"/>
                        </a:rPr>
                        <a:t>100.00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smtClean="0">
                          <a:solidFill>
                            <a:schemeClr val="accent6">
                              <a:lumMod val="75000"/>
                            </a:schemeClr>
                          </a:solidFill>
                          <a:latin typeface="Calibri" pitchFamily="34" charset="0"/>
                          <a:ea typeface="Calibri"/>
                          <a:cs typeface="Times New Roman"/>
                        </a:rPr>
                        <a:t>83.54</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smtClean="0">
                          <a:solidFill>
                            <a:schemeClr val="accent6">
                              <a:lumMod val="75000"/>
                            </a:schemeClr>
                          </a:solidFill>
                          <a:latin typeface="Calibri" pitchFamily="34" charset="0"/>
                          <a:ea typeface="Calibri"/>
                          <a:cs typeface="Times New Roman"/>
                        </a:rPr>
                        <a:t>77.76</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15239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smtClean="0">
                          <a:latin typeface="Calibri" pitchFamily="34" charset="0"/>
                          <a:ea typeface="Calibri"/>
                          <a:cs typeface="Times New Roman"/>
                        </a:rPr>
                        <a:t>Evaluate automatically generated CDM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smtClean="0">
                          <a:latin typeface="Calibri" pitchFamily="34" charset="0"/>
                          <a:ea typeface="Calibri"/>
                          <a:cs typeface="Times New Roman"/>
                        </a:rPr>
                        <a:t>for </a:t>
                      </a:r>
                      <a:r>
                        <a:rPr lang="en-US" sz="1800" b="1" i="1" baseline="0" smtClean="0">
                          <a:latin typeface="Calibri" pitchFamily="34" charset="0"/>
                          <a:ea typeface="Calibri"/>
                          <a:cs typeface="Times New Roman"/>
                        </a:rPr>
                        <a:t>E-mail voting </a:t>
                      </a:r>
                      <a:r>
                        <a:rPr lang="en-US" sz="1800" b="1" i="0" baseline="0" smtClean="0">
                          <a:latin typeface="Calibri" pitchFamily="34" charset="0"/>
                          <a:ea typeface="Calibri"/>
                          <a:cs typeface="Times New Roman"/>
                        </a:rPr>
                        <a:t>BPM</a:t>
                      </a:r>
                      <a:endParaRPr lang="en-US" sz="1800" b="1" dirty="0">
                        <a:latin typeface="Calibri" pitchFamily="34" charset="0"/>
                        <a:ea typeface="Calibri"/>
                        <a:cs typeface="Times New Roman"/>
                      </a:endParaRP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smtClean="0">
                          <a:solidFill>
                            <a:schemeClr val="accent6">
                              <a:lumMod val="75000"/>
                            </a:schemeClr>
                          </a:solidFill>
                          <a:latin typeface="Calibri" pitchFamily="34" charset="0"/>
                          <a:ea typeface="Calibri"/>
                          <a:cs typeface="Times New Roman"/>
                        </a:rPr>
                        <a:t>94.45</a:t>
                      </a: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smtClean="0">
                          <a:solidFill>
                            <a:schemeClr val="accent6">
                              <a:lumMod val="75000"/>
                            </a:schemeClr>
                          </a:solidFill>
                          <a:latin typeface="Calibri" pitchFamily="34" charset="0"/>
                          <a:ea typeface="Calibri"/>
                          <a:cs typeface="Times New Roman"/>
                        </a:rPr>
                        <a:t>100.00</a:t>
                      </a: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smtClean="0">
                          <a:solidFill>
                            <a:schemeClr val="accent6">
                              <a:lumMod val="75000"/>
                            </a:schemeClr>
                          </a:solidFill>
                          <a:latin typeface="Calibri" pitchFamily="34" charset="0"/>
                          <a:ea typeface="Calibri"/>
                          <a:cs typeface="Times New Roman"/>
                        </a:rPr>
                        <a:t>87.47</a:t>
                      </a: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smtClean="0">
                          <a:solidFill>
                            <a:schemeClr val="accent6">
                              <a:lumMod val="75000"/>
                            </a:schemeClr>
                          </a:solidFill>
                          <a:latin typeface="Calibri" pitchFamily="34" charset="0"/>
                          <a:ea typeface="Calibri"/>
                          <a:cs typeface="Times New Roman"/>
                        </a:rPr>
                        <a:t>89.98</a:t>
                      </a: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922292">
                <a:tc>
                  <a:txBody>
                    <a:bodyPr/>
                    <a:lstStyle/>
                    <a:p>
                      <a:pPr algn="ctr">
                        <a:spcAft>
                          <a:spcPts val="0"/>
                        </a:spcAft>
                      </a:pPr>
                      <a:r>
                        <a:rPr lang="en-US" sz="1800" b="1" smtClean="0">
                          <a:latin typeface="Calibri" pitchFamily="34" charset="0"/>
                          <a:ea typeface="Calibri"/>
                          <a:cs typeface="Times New Roman"/>
                        </a:rPr>
                        <a:t>Create CDM based on own BPM</a:t>
                      </a:r>
                      <a:endParaRPr lang="en-US" sz="1800" b="1" dirty="0">
                        <a:latin typeface="Calibri" pitchFamily="34" charset="0"/>
                        <a:ea typeface="Calibri"/>
                        <a:cs typeface="Times New Roman"/>
                      </a:endParaRP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500" b="1" kern="1200" smtClean="0">
                          <a:solidFill>
                            <a:schemeClr val="accent6">
                              <a:lumMod val="75000"/>
                            </a:schemeClr>
                          </a:solidFill>
                          <a:latin typeface="Calibri" pitchFamily="34" charset="0"/>
                          <a:ea typeface="Calibri"/>
                          <a:cs typeface="Times New Roman"/>
                        </a:rPr>
                        <a:t>98.09</a:t>
                      </a:r>
                      <a:endParaRPr lang="en-US" sz="1500" b="1" kern="1200" dirty="0">
                        <a:solidFill>
                          <a:schemeClr val="accent6">
                            <a:lumMod val="75000"/>
                          </a:schemeClr>
                        </a:solidFill>
                        <a:latin typeface="Calibri" pitchFamily="34" charset="0"/>
                        <a:ea typeface="Calibri"/>
                        <a:cs typeface="Times New Roman"/>
                      </a:endParaRP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500" b="1" kern="1200" smtClean="0">
                          <a:solidFill>
                            <a:schemeClr val="accent6">
                              <a:lumMod val="75000"/>
                            </a:schemeClr>
                          </a:solidFill>
                          <a:latin typeface="Calibri" pitchFamily="34" charset="0"/>
                          <a:ea typeface="Calibri"/>
                          <a:cs typeface="Times New Roman"/>
                        </a:rPr>
                        <a:t>100.00</a:t>
                      </a:r>
                      <a:endParaRPr lang="en-US" sz="1500" b="1" kern="1200" dirty="0">
                        <a:solidFill>
                          <a:schemeClr val="accent6">
                            <a:lumMod val="75000"/>
                          </a:schemeClr>
                        </a:solidFill>
                        <a:latin typeface="Calibri" pitchFamily="34" charset="0"/>
                        <a:ea typeface="Calibri"/>
                        <a:cs typeface="Times New Roman"/>
                      </a:endParaRP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500" b="1" smtClean="0">
                          <a:solidFill>
                            <a:schemeClr val="accent6">
                              <a:lumMod val="75000"/>
                            </a:schemeClr>
                          </a:solidFill>
                          <a:latin typeface="Calibri" pitchFamily="34" charset="0"/>
                          <a:ea typeface="Calibri"/>
                          <a:cs typeface="Times New Roman"/>
                        </a:rPr>
                        <a:t>91.86</a:t>
                      </a:r>
                      <a:endParaRPr lang="en-US" sz="1500" b="1" dirty="0">
                        <a:solidFill>
                          <a:schemeClr val="accent6">
                            <a:lumMod val="75000"/>
                          </a:schemeClr>
                        </a:solidFill>
                        <a:latin typeface="Calibri" pitchFamily="34" charset="0"/>
                        <a:ea typeface="Calibri"/>
                        <a:cs typeface="Times New Roman"/>
                      </a:endParaRP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500" b="1" smtClean="0">
                          <a:solidFill>
                            <a:schemeClr val="accent6">
                              <a:lumMod val="75000"/>
                            </a:schemeClr>
                          </a:solidFill>
                          <a:latin typeface="Calibri" pitchFamily="34" charset="0"/>
                          <a:ea typeface="Calibri"/>
                          <a:cs typeface="Times New Roman"/>
                        </a:rPr>
                        <a:t>85.79</a:t>
                      </a:r>
                      <a:endParaRPr lang="en-US" sz="1500" b="1" dirty="0">
                        <a:solidFill>
                          <a:schemeClr val="accent6">
                            <a:lumMod val="75000"/>
                          </a:schemeClr>
                        </a:solidFill>
                        <a:latin typeface="Calibri" pitchFamily="34" charset="0"/>
                        <a:ea typeface="Calibri"/>
                        <a:cs typeface="Times New Roman"/>
                      </a:endParaRPr>
                    </a:p>
                  </a:txBody>
                  <a:tcPr marL="87837" marR="87837" marT="43919" marB="43919"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r>
              <a:tr h="317603">
                <a:tc>
                  <a:txBody>
                    <a:bodyPr/>
                    <a:lstStyle/>
                    <a:p>
                      <a:pPr algn="r">
                        <a:spcAft>
                          <a:spcPts val="0"/>
                        </a:spcAft>
                      </a:pPr>
                      <a:r>
                        <a:rPr lang="en-US" sz="1800" b="1" smtClean="0">
                          <a:latin typeface="Calibri" pitchFamily="34" charset="0"/>
                          <a:ea typeface="Calibri"/>
                          <a:cs typeface="Times New Roman"/>
                        </a:rPr>
                        <a:t>MEAN:</a:t>
                      </a:r>
                      <a:endParaRPr lang="en-US" sz="1800" b="1" dirty="0">
                        <a:latin typeface="Calibri" pitchFamily="34" charset="0"/>
                        <a:ea typeface="Calibri"/>
                        <a:cs typeface="Times New Roman"/>
                      </a:endParaRPr>
                    </a:p>
                  </a:txBody>
                  <a:tcPr marL="40159" marR="40159" marT="19726" marB="19726"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500" b="1" kern="1200" smtClean="0">
                          <a:solidFill>
                            <a:schemeClr val="accent6">
                              <a:lumMod val="75000"/>
                            </a:schemeClr>
                          </a:solidFill>
                          <a:latin typeface="Calibri" pitchFamily="34" charset="0"/>
                          <a:ea typeface="Calibri"/>
                          <a:cs typeface="Times New Roman"/>
                        </a:rPr>
                        <a:t>96.13</a:t>
                      </a:r>
                      <a:endParaRPr lang="en-US" sz="1500" b="1" kern="1200" dirty="0">
                        <a:solidFill>
                          <a:schemeClr val="accent6">
                            <a:lumMod val="75000"/>
                          </a:schemeClr>
                        </a:solidFill>
                        <a:latin typeface="Calibri" pitchFamily="34" charset="0"/>
                        <a:ea typeface="Calibri"/>
                        <a:cs typeface="Times New Roman"/>
                      </a:endParaRPr>
                    </a:p>
                  </a:txBody>
                  <a:tcPr marL="40159" marR="40159" marT="19726" marB="19726"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rgbClr val="FFC000"/>
                    </a:solidFill>
                  </a:tcPr>
                </a:tc>
                <a:tc>
                  <a:txBody>
                    <a:bodyPr/>
                    <a:lstStyle/>
                    <a:p>
                      <a:pPr marL="0" algn="ctr" defTabSz="914400" rtl="0" eaLnBrk="1" latinLnBrk="0" hangingPunct="1">
                        <a:spcAft>
                          <a:spcPts val="0"/>
                        </a:spcAft>
                      </a:pPr>
                      <a:r>
                        <a:rPr lang="en-US" sz="1500" b="1" kern="1200" smtClean="0">
                          <a:solidFill>
                            <a:schemeClr val="accent6">
                              <a:lumMod val="75000"/>
                            </a:schemeClr>
                          </a:solidFill>
                          <a:latin typeface="Calibri" pitchFamily="34" charset="0"/>
                          <a:ea typeface="Calibri"/>
                          <a:cs typeface="Times New Roman"/>
                        </a:rPr>
                        <a:t>100.00</a:t>
                      </a:r>
                      <a:endParaRPr lang="en-US" sz="1500" b="1" kern="1200">
                        <a:solidFill>
                          <a:schemeClr val="accent6">
                            <a:lumMod val="75000"/>
                          </a:schemeClr>
                        </a:solidFill>
                        <a:latin typeface="Calibri" pitchFamily="34" charset="0"/>
                        <a:ea typeface="Calibri"/>
                        <a:cs typeface="Times New Roman"/>
                      </a:endParaRPr>
                    </a:p>
                  </a:txBody>
                  <a:tcPr marL="40159" marR="40159" marT="19726" marB="19726"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rgbClr val="FFC000"/>
                    </a:solidFill>
                  </a:tcPr>
                </a:tc>
                <a:tc>
                  <a:txBody>
                    <a:bodyPr/>
                    <a:lstStyle/>
                    <a:p>
                      <a:pPr marL="0" algn="ctr" defTabSz="914400" rtl="0" eaLnBrk="1" latinLnBrk="0" hangingPunct="1">
                        <a:spcAft>
                          <a:spcPts val="0"/>
                        </a:spcAft>
                      </a:pPr>
                      <a:r>
                        <a:rPr lang="en-US" sz="1500" b="1" kern="1200" smtClean="0">
                          <a:solidFill>
                            <a:schemeClr val="accent6">
                              <a:lumMod val="75000"/>
                            </a:schemeClr>
                          </a:solidFill>
                          <a:latin typeface="Calibri" pitchFamily="34" charset="0"/>
                          <a:ea typeface="Calibri"/>
                          <a:cs typeface="Times New Roman"/>
                        </a:rPr>
                        <a:t>87.81</a:t>
                      </a:r>
                      <a:endParaRPr lang="en-US" sz="1500" b="1" kern="1200">
                        <a:solidFill>
                          <a:schemeClr val="accent6">
                            <a:lumMod val="75000"/>
                          </a:schemeClr>
                        </a:solidFill>
                        <a:latin typeface="Calibri" pitchFamily="34" charset="0"/>
                        <a:ea typeface="Calibri"/>
                        <a:cs typeface="Times New Roman"/>
                      </a:endParaRPr>
                    </a:p>
                  </a:txBody>
                  <a:tcPr marL="76089" marR="76089"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rgbClr val="FFC000"/>
                    </a:solidFill>
                  </a:tcPr>
                </a:tc>
                <a:tc>
                  <a:txBody>
                    <a:bodyPr/>
                    <a:lstStyle/>
                    <a:p>
                      <a:pPr marL="0" algn="ctr" defTabSz="914400" rtl="0" eaLnBrk="1" latinLnBrk="0" hangingPunct="1">
                        <a:spcAft>
                          <a:spcPts val="0"/>
                        </a:spcAft>
                      </a:pPr>
                      <a:r>
                        <a:rPr lang="en-US" sz="1500" b="1" kern="1200" smtClean="0">
                          <a:solidFill>
                            <a:schemeClr val="accent6">
                              <a:lumMod val="75000"/>
                            </a:schemeClr>
                          </a:solidFill>
                          <a:latin typeface="Calibri" pitchFamily="34" charset="0"/>
                          <a:ea typeface="Calibri"/>
                          <a:cs typeface="Times New Roman"/>
                        </a:rPr>
                        <a:t>86.58</a:t>
                      </a:r>
                      <a:endParaRPr lang="en-US" sz="1500" b="1" kern="1200">
                        <a:solidFill>
                          <a:schemeClr val="accent6">
                            <a:lumMod val="75000"/>
                          </a:schemeClr>
                        </a:solidFill>
                        <a:latin typeface="Calibri" pitchFamily="34" charset="0"/>
                        <a:ea typeface="Calibri"/>
                        <a:cs typeface="Times New Roman"/>
                      </a:endParaRPr>
                    </a:p>
                  </a:txBody>
                  <a:tcPr marL="76089" marR="76089"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50000"/>
                        </a:schemeClr>
                      </a:solidFill>
                      <a:prstDash val="solid"/>
                      <a:round/>
                      <a:headEnd type="none" w="med" len="med"/>
                      <a:tailEnd type="none" w="med" len="med"/>
                    </a:lnT>
                    <a:lnB w="28575" cap="flat" cmpd="sng" algn="ctr">
                      <a:solidFill>
                        <a:schemeClr val="accent2">
                          <a:lumMod val="50000"/>
                        </a:schemeClr>
                      </a:solidFill>
                      <a:prstDash val="solid"/>
                      <a:round/>
                      <a:headEnd type="none" w="med" len="med"/>
                      <a:tailEnd type="none" w="med" len="med"/>
                    </a:lnB>
                    <a:solidFill>
                      <a:srgbClr val="FFC000"/>
                    </a:solidFill>
                  </a:tcPr>
                </a:tc>
              </a:tr>
            </a:tbl>
          </a:graphicData>
        </a:graphic>
      </p:graphicFrame>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Difficulties</a:t>
            </a:r>
            <a:endParaRPr lang="en-US"/>
          </a:p>
        </p:txBody>
      </p:sp>
      <p:sp>
        <p:nvSpPr>
          <p:cNvPr id="3" name="Content Placeholder 2"/>
          <p:cNvSpPr>
            <a:spLocks noGrp="1"/>
          </p:cNvSpPr>
          <p:nvPr>
            <p:ph idx="1"/>
          </p:nvPr>
        </p:nvSpPr>
        <p:spPr/>
        <p:txBody>
          <a:bodyPr/>
          <a:lstStyle/>
          <a:p>
            <a:r>
              <a:rPr lang="en-US" sz="2400" b="1" dirty="0" smtClean="0">
                <a:solidFill>
                  <a:srgbClr val="003366"/>
                </a:solidFill>
              </a:rPr>
              <a:t>Teacher’s perspective</a:t>
            </a:r>
          </a:p>
          <a:p>
            <a:pPr lvl="1"/>
            <a:r>
              <a:rPr lang="en-US" sz="2300" b="1" dirty="0" smtClean="0">
                <a:solidFill>
                  <a:srgbClr val="003366"/>
                </a:solidFill>
              </a:rPr>
              <a:t>Poor knowledge </a:t>
            </a:r>
            <a:r>
              <a:rPr lang="en-US" sz="2300" b="1" dirty="0" smtClean="0">
                <a:solidFill>
                  <a:srgbClr val="002060"/>
                </a:solidFill>
              </a:rPr>
              <a:t>of conceptual database design</a:t>
            </a:r>
          </a:p>
          <a:p>
            <a:pPr lvl="1"/>
            <a:r>
              <a:rPr lang="en-US" sz="2300" dirty="0" smtClean="0"/>
              <a:t>Students have </a:t>
            </a:r>
            <a:r>
              <a:rPr lang="en-US" sz="2300" b="1" dirty="0" smtClean="0">
                <a:solidFill>
                  <a:srgbClr val="003366"/>
                </a:solidFill>
              </a:rPr>
              <a:t>no previous knowledge of BPMN</a:t>
            </a:r>
          </a:p>
          <a:p>
            <a:pPr lvl="1"/>
            <a:r>
              <a:rPr lang="en-US" sz="2300" dirty="0" smtClean="0"/>
              <a:t>Students have </a:t>
            </a:r>
            <a:r>
              <a:rPr lang="en-US" sz="2300" b="1" dirty="0" smtClean="0">
                <a:solidFill>
                  <a:srgbClr val="003366"/>
                </a:solidFill>
              </a:rPr>
              <a:t>little experience in modeling</a:t>
            </a:r>
          </a:p>
          <a:p>
            <a:pPr lvl="1"/>
            <a:r>
              <a:rPr lang="en-US" sz="2300" b="1" dirty="0" smtClean="0">
                <a:solidFill>
                  <a:srgbClr val="002060"/>
                </a:solidFill>
              </a:rPr>
              <a:t>Lack of interest</a:t>
            </a:r>
            <a:r>
              <a:rPr lang="en-US" sz="2300" dirty="0" smtClean="0"/>
              <a:t> for project assignments</a:t>
            </a:r>
          </a:p>
          <a:p>
            <a:r>
              <a:rPr lang="en-US" sz="2400" b="1" dirty="0" smtClean="0">
                <a:solidFill>
                  <a:srgbClr val="003366"/>
                </a:solidFill>
              </a:rPr>
              <a:t>Student’s perspective</a:t>
            </a:r>
          </a:p>
          <a:p>
            <a:pPr lvl="1"/>
            <a:r>
              <a:rPr lang="en-US" sz="2300" b="1" dirty="0" smtClean="0">
                <a:solidFill>
                  <a:srgbClr val="003366"/>
                </a:solidFill>
              </a:rPr>
              <a:t>BPMN</a:t>
            </a:r>
            <a:r>
              <a:rPr lang="en-US" sz="2300" dirty="0" smtClean="0"/>
              <a:t> is very complex so it </a:t>
            </a:r>
            <a:r>
              <a:rPr lang="en-US" sz="2300" b="1" dirty="0" smtClean="0">
                <a:solidFill>
                  <a:srgbClr val="003366"/>
                </a:solidFill>
              </a:rPr>
              <a:t>requires significant training</a:t>
            </a:r>
            <a:r>
              <a:rPr lang="en-US" sz="2300" dirty="0" smtClean="0">
                <a:solidFill>
                  <a:srgbClr val="003366"/>
                </a:solidFill>
              </a:rPr>
              <a:t> </a:t>
            </a:r>
            <a:r>
              <a:rPr lang="en-US" sz="2300" dirty="0" smtClean="0"/>
              <a:t>and practice in both reading and creating the diagrams</a:t>
            </a:r>
          </a:p>
          <a:p>
            <a:pPr lvl="1"/>
            <a:r>
              <a:rPr lang="en-US" sz="2300" b="1" dirty="0" smtClean="0">
                <a:solidFill>
                  <a:srgbClr val="003366"/>
                </a:solidFill>
              </a:rPr>
              <a:t>Problems with </a:t>
            </a:r>
            <a:r>
              <a:rPr lang="en-US" sz="2300" b="1" i="1" dirty="0" err="1" smtClean="0">
                <a:solidFill>
                  <a:srgbClr val="003366"/>
                </a:solidFill>
              </a:rPr>
              <a:t>Topcased</a:t>
            </a:r>
            <a:r>
              <a:rPr lang="en-US" sz="2300" b="1" dirty="0" smtClean="0">
                <a:solidFill>
                  <a:srgbClr val="003366"/>
                </a:solidFill>
              </a:rPr>
              <a:t> </a:t>
            </a:r>
            <a:r>
              <a:rPr lang="en-US" sz="2300" dirty="0" smtClean="0"/>
              <a:t>- it’s not possible to draw some elements directly to diagram</a:t>
            </a:r>
          </a:p>
          <a:p>
            <a:pPr lvl="1"/>
            <a:r>
              <a:rPr lang="en-US" sz="2300" b="1" dirty="0" smtClean="0">
                <a:solidFill>
                  <a:srgbClr val="003366"/>
                </a:solidFill>
              </a:rPr>
              <a:t>Designing good collaborative BPM</a:t>
            </a:r>
            <a:r>
              <a:rPr lang="en-US" sz="2300" dirty="0" smtClean="0">
                <a:solidFill>
                  <a:srgbClr val="003366"/>
                </a:solidFill>
              </a:rPr>
              <a:t> </a:t>
            </a:r>
            <a:r>
              <a:rPr lang="en-US" sz="2300" dirty="0" smtClean="0"/>
              <a:t>is very challenging</a:t>
            </a:r>
          </a:p>
          <a:p>
            <a:pPr lvl="1"/>
            <a:r>
              <a:rPr lang="en-US" sz="2300" b="1" dirty="0" smtClean="0">
                <a:solidFill>
                  <a:srgbClr val="003366"/>
                </a:solidFill>
              </a:rPr>
              <a:t>Too many assignments </a:t>
            </a:r>
            <a:r>
              <a:rPr lang="en-US" sz="2300" dirty="0" smtClean="0"/>
              <a:t>during the semester (including other courses)</a:t>
            </a:r>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14</a:t>
            </a:fld>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000"/>
                                        <p:tgtEl>
                                          <p:spTgt spid="3">
                                            <p:txEl>
                                              <p:pRg st="3" end="3"/>
                                            </p:txEl>
                                          </p:spTgt>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1000"/>
                                        <p:tgtEl>
                                          <p:spTgt spid="3">
                                            <p:txEl>
                                              <p:pRg st="5" end="5"/>
                                            </p:txEl>
                                          </p:spTgt>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1000"/>
                                        <p:tgtEl>
                                          <p:spTgt spid="3">
                                            <p:txEl>
                                              <p:pRg st="6" end="6"/>
                                            </p:txEl>
                                          </p:spTgt>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up)">
                                      <p:cBhvr>
                                        <p:cTn id="36" dur="1000"/>
                                        <p:tgtEl>
                                          <p:spTgt spid="3">
                                            <p:txEl>
                                              <p:pRg st="7" end="7"/>
                                            </p:txEl>
                                          </p:spTgt>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up)">
                                      <p:cBhvr>
                                        <p:cTn id="40" dur="1000"/>
                                        <p:tgtEl>
                                          <p:spTgt spid="3">
                                            <p:txEl>
                                              <p:pRg st="8" end="8"/>
                                            </p:txEl>
                                          </p:spTgt>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up)">
                                      <p:cBhvr>
                                        <p:cTn id="4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a:p>
        </p:txBody>
      </p:sp>
      <p:sp>
        <p:nvSpPr>
          <p:cNvPr id="3" name="Content Placeholder 2"/>
          <p:cNvSpPr>
            <a:spLocks noGrp="1"/>
          </p:cNvSpPr>
          <p:nvPr>
            <p:ph idx="1"/>
          </p:nvPr>
        </p:nvSpPr>
        <p:spPr/>
        <p:txBody>
          <a:bodyPr/>
          <a:lstStyle/>
          <a:p>
            <a:r>
              <a:rPr lang="en-US" sz="2800" dirty="0" smtClean="0"/>
              <a:t>These experiments </a:t>
            </a:r>
            <a:r>
              <a:rPr lang="en-US" sz="2800" smtClean="0"/>
              <a:t>have confirmed that </a:t>
            </a:r>
            <a:r>
              <a:rPr lang="en-US" sz="2800" dirty="0" smtClean="0"/>
              <a:t>the </a:t>
            </a:r>
            <a:r>
              <a:rPr lang="en-US" sz="2800" b="1" dirty="0" smtClean="0">
                <a:solidFill>
                  <a:srgbClr val="003366"/>
                </a:solidFill>
              </a:rPr>
              <a:t>generator</a:t>
            </a:r>
            <a:r>
              <a:rPr lang="en-US" sz="2800" dirty="0" smtClean="0"/>
              <a:t> is able to generate a </a:t>
            </a:r>
            <a:r>
              <a:rPr lang="en-US" sz="2800" b="1" dirty="0" smtClean="0">
                <a:solidFill>
                  <a:srgbClr val="003366"/>
                </a:solidFill>
              </a:rPr>
              <a:t>very high percentage</a:t>
            </a:r>
            <a:r>
              <a:rPr lang="en-US" sz="2800" dirty="0" smtClean="0">
                <a:solidFill>
                  <a:srgbClr val="003366"/>
                </a:solidFill>
              </a:rPr>
              <a:t> </a:t>
            </a:r>
            <a:r>
              <a:rPr lang="en-US" sz="2800" dirty="0" smtClean="0"/>
              <a:t>of the target CDM with a </a:t>
            </a:r>
            <a:r>
              <a:rPr lang="en-US" sz="2800" b="1" dirty="0" smtClean="0">
                <a:solidFill>
                  <a:srgbClr val="003366"/>
                </a:solidFill>
              </a:rPr>
              <a:t>very high precision</a:t>
            </a:r>
            <a:endParaRPr lang="en-US" sz="2800" dirty="0" smtClean="0">
              <a:solidFill>
                <a:srgbClr val="003366"/>
              </a:solidFill>
            </a:endParaRPr>
          </a:p>
          <a:p>
            <a:r>
              <a:rPr lang="en-US" sz="2800" dirty="0" smtClean="0"/>
              <a:t>Generator can be used to create initial CDM that can be adapted according to the specific needs</a:t>
            </a:r>
          </a:p>
          <a:p>
            <a:r>
              <a:rPr lang="en-US" sz="2800" dirty="0" smtClean="0"/>
              <a:t>In the future we plan:</a:t>
            </a:r>
          </a:p>
          <a:p>
            <a:pPr lvl="1"/>
            <a:r>
              <a:rPr lang="en-US" dirty="0" smtClean="0"/>
              <a:t>to use this experience to </a:t>
            </a:r>
            <a:r>
              <a:rPr lang="en-US" b="1" dirty="0" smtClean="0">
                <a:solidFill>
                  <a:srgbClr val="003366"/>
                </a:solidFill>
              </a:rPr>
              <a:t>improve the generator</a:t>
            </a:r>
            <a:r>
              <a:rPr lang="en-US" dirty="0" smtClean="0"/>
              <a:t>, as well as the OOD&amp;P </a:t>
            </a:r>
            <a:r>
              <a:rPr lang="en-US" b="1" dirty="0" smtClean="0">
                <a:solidFill>
                  <a:srgbClr val="003366"/>
                </a:solidFill>
              </a:rPr>
              <a:t>course</a:t>
            </a:r>
            <a:r>
              <a:rPr lang="en-US" dirty="0" smtClean="0"/>
              <a:t>,</a:t>
            </a:r>
          </a:p>
          <a:p>
            <a:pPr lvl="1"/>
            <a:r>
              <a:rPr lang="en-US" dirty="0" smtClean="0"/>
              <a:t>to improve and repeat the experiments with the next generation </a:t>
            </a:r>
            <a:r>
              <a:rPr lang="en-US" smtClean="0"/>
              <a:t>of undergraduate </a:t>
            </a:r>
            <a:r>
              <a:rPr lang="en-US" dirty="0" smtClean="0"/>
              <a:t>and graduate students</a:t>
            </a:r>
          </a:p>
          <a:p>
            <a:pPr lvl="1"/>
            <a:endParaRPr lang="en-US" dirty="0"/>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15</a:t>
            </a:fld>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1000"/>
                                        <p:tgtEl>
                                          <p:spTgt spid="3">
                                            <p:txEl>
                                              <p:pRg st="3" end="3"/>
                                            </p:txEl>
                                          </p:spTgt>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cstate="print"/>
          <a:srcRect/>
          <a:stretch>
            <a:fillRect/>
          </a:stretch>
        </p:blipFill>
        <p:spPr bwMode="auto">
          <a:xfrm>
            <a:off x="0" y="0"/>
            <a:ext cx="9144000" cy="1584960"/>
          </a:xfrm>
          <a:prstGeom prst="rect">
            <a:avLst/>
          </a:prstGeom>
          <a:noFill/>
          <a:ln w="9525">
            <a:noFill/>
            <a:miter lim="800000"/>
            <a:headEnd/>
            <a:tailEnd/>
          </a:ln>
        </p:spPr>
      </p:pic>
      <p:sp>
        <p:nvSpPr>
          <p:cNvPr id="19460" name="Rectangle 16"/>
          <p:cNvSpPr>
            <a:spLocks noChangeArrowheads="1"/>
          </p:cNvSpPr>
          <p:nvPr/>
        </p:nvSpPr>
        <p:spPr bwMode="auto">
          <a:xfrm>
            <a:off x="0" y="1874838"/>
            <a:ext cx="9144000" cy="1196975"/>
          </a:xfrm>
          <a:prstGeom prst="rect">
            <a:avLst/>
          </a:prstGeom>
          <a:solidFill>
            <a:schemeClr val="bg1"/>
          </a:solidFill>
          <a:ln w="9525">
            <a:noFill/>
            <a:miter lim="800000"/>
            <a:headEnd/>
            <a:tailEnd/>
          </a:ln>
        </p:spPr>
        <p:txBody>
          <a:bodyPr wrap="none" anchor="ctr"/>
          <a:lstStyle/>
          <a:p>
            <a:pPr algn="ctr">
              <a:spcBef>
                <a:spcPct val="20000"/>
              </a:spcBef>
              <a:buClr>
                <a:schemeClr val="tx2"/>
              </a:buClr>
              <a:buSzPct val="70000"/>
              <a:buFont typeface="Wingdings" pitchFamily="2" charset="2"/>
              <a:buNone/>
            </a:pPr>
            <a:r>
              <a:rPr lang="en-US" sz="2000" b="1" smtClean="0">
                <a:solidFill>
                  <a:srgbClr val="003366"/>
                </a:solidFill>
                <a:latin typeface="Calibri" pitchFamily="34" charset="0"/>
              </a:rPr>
              <a:t>D. Banjac</a:t>
            </a:r>
            <a:r>
              <a:rPr lang="en-US" sz="2000" smtClean="0">
                <a:solidFill>
                  <a:srgbClr val="003366"/>
                </a:solidFill>
                <a:latin typeface="Calibri" pitchFamily="34" charset="0"/>
              </a:rPr>
              <a:t>,</a:t>
            </a:r>
            <a:r>
              <a:rPr lang="en-US" sz="2000" b="1" smtClean="0">
                <a:solidFill>
                  <a:srgbClr val="003366"/>
                </a:solidFill>
                <a:latin typeface="Calibri" pitchFamily="34" charset="0"/>
              </a:rPr>
              <a:t> </a:t>
            </a:r>
            <a:r>
              <a:rPr lang="en-US" sz="2000" smtClean="0">
                <a:solidFill>
                  <a:srgbClr val="003366"/>
                </a:solidFill>
                <a:latin typeface="Calibri" pitchFamily="34" charset="0"/>
              </a:rPr>
              <a:t>D. Brdjanin,</a:t>
            </a:r>
            <a:r>
              <a:rPr lang="en-US" sz="2000" b="1" smtClean="0">
                <a:solidFill>
                  <a:srgbClr val="003366"/>
                </a:solidFill>
                <a:latin typeface="Calibri" pitchFamily="34" charset="0"/>
              </a:rPr>
              <a:t> </a:t>
            </a:r>
            <a:r>
              <a:rPr lang="en-US" sz="2000" smtClean="0">
                <a:solidFill>
                  <a:srgbClr val="003366"/>
                </a:solidFill>
                <a:latin typeface="Calibri" pitchFamily="34" charset="0"/>
              </a:rPr>
              <a:t>G. Banjac, S. Maric</a:t>
            </a:r>
          </a:p>
          <a:p>
            <a:pPr algn="ctr">
              <a:spcBef>
                <a:spcPct val="20000"/>
              </a:spcBef>
              <a:buClr>
                <a:schemeClr val="tx2"/>
              </a:buClr>
              <a:buSzPct val="70000"/>
              <a:buFont typeface="Wingdings" pitchFamily="2" charset="2"/>
              <a:buNone/>
            </a:pPr>
            <a:r>
              <a:rPr lang="en-US" b="1" smtClean="0">
                <a:solidFill>
                  <a:srgbClr val="003366"/>
                </a:solidFill>
                <a:latin typeface="Calibri" pitchFamily="34" charset="0"/>
              </a:rPr>
              <a:t>University of Banja Luka, Bosnia &amp; Herzegovina</a:t>
            </a:r>
            <a:endParaRPr lang="sr-Latn-CS" b="1" baseline="30000" smtClean="0">
              <a:solidFill>
                <a:srgbClr val="003366"/>
              </a:solidFill>
              <a:latin typeface="Calibri" pitchFamily="34" charset="0"/>
            </a:endParaRPr>
          </a:p>
          <a:p>
            <a:endParaRPr lang="sr-Latn-BA"/>
          </a:p>
        </p:txBody>
      </p:sp>
      <p:sp>
        <p:nvSpPr>
          <p:cNvPr id="16389" name="Rectangle 4"/>
          <p:cNvSpPr>
            <a:spLocks noChangeArrowheads="1"/>
          </p:cNvSpPr>
          <p:nvPr/>
        </p:nvSpPr>
        <p:spPr bwMode="auto">
          <a:xfrm>
            <a:off x="0" y="4905164"/>
            <a:ext cx="9144000" cy="1128166"/>
          </a:xfrm>
          <a:prstGeom prst="rect">
            <a:avLst/>
          </a:prstGeom>
          <a:noFill/>
          <a:ln w="9525">
            <a:noFill/>
            <a:miter lim="800000"/>
            <a:headEnd/>
            <a:tailEnd/>
          </a:ln>
        </p:spPr>
        <p:txBody>
          <a:bodyPr/>
          <a:lstStyle/>
          <a:p>
            <a:pPr algn="ctr">
              <a:spcBef>
                <a:spcPct val="20000"/>
              </a:spcBef>
              <a:buClr>
                <a:schemeClr val="tx2"/>
              </a:buClr>
              <a:buSzPct val="70000"/>
              <a:buFont typeface="Wingdings" pitchFamily="2" charset="2"/>
              <a:buNone/>
            </a:pPr>
            <a:r>
              <a:rPr lang="en-US" sz="5500" b="1">
                <a:solidFill>
                  <a:schemeClr val="accent2"/>
                </a:solidFill>
                <a:effectLst>
                  <a:outerShdw blurRad="38100" dist="38100" dir="2700000" algn="tl">
                    <a:srgbClr val="000000">
                      <a:alpha val="43137"/>
                    </a:srgbClr>
                  </a:outerShdw>
                </a:effectLst>
                <a:latin typeface="Century Schoolbook" pitchFamily="18" charset="0"/>
              </a:rPr>
              <a:t>Thank You!</a:t>
            </a:r>
            <a:endParaRPr lang="sr-Latn-CS" sz="5500" b="1" baseline="30000">
              <a:solidFill>
                <a:srgbClr val="003366"/>
              </a:solidFill>
              <a:effectLst>
                <a:outerShdw blurRad="38100" dist="38100" dir="2700000" algn="tl">
                  <a:srgbClr val="000000">
                    <a:alpha val="43137"/>
                  </a:srgbClr>
                </a:outerShdw>
              </a:effectLst>
              <a:latin typeface="Calibri" pitchFamily="34" charset="0"/>
            </a:endParaRPr>
          </a:p>
        </p:txBody>
      </p:sp>
      <p:sp>
        <p:nvSpPr>
          <p:cNvPr id="19462" name="Rectangle 3"/>
          <p:cNvSpPr>
            <a:spLocks noGrp="1" noChangeArrowheads="1"/>
          </p:cNvSpPr>
          <p:nvPr>
            <p:ph type="subTitle" idx="1"/>
          </p:nvPr>
        </p:nvSpPr>
        <p:spPr>
          <a:xfrm>
            <a:off x="0" y="3032957"/>
            <a:ext cx="9144000" cy="1404156"/>
          </a:xfrm>
        </p:spPr>
        <p:txBody>
          <a:bodyPr/>
          <a:lstStyle/>
          <a:p>
            <a:r>
              <a:rPr lang="en-US" b="1" smtClean="0">
                <a:solidFill>
                  <a:srgbClr val="003366"/>
                </a:solidFill>
              </a:rPr>
              <a:t>Experience with student projects:</a:t>
            </a:r>
          </a:p>
          <a:p>
            <a:r>
              <a:rPr lang="en-US" b="1" smtClean="0">
                <a:solidFill>
                  <a:srgbClr val="003366"/>
                </a:solidFill>
              </a:rPr>
              <a:t>Conceptual database design based on BPMN</a:t>
            </a:r>
            <a:endParaRPr lang="en-US" sz="3400" b="1" smtClean="0">
              <a:solidFill>
                <a:srgbClr val="003366"/>
              </a:solidFill>
            </a:endParaRPr>
          </a:p>
        </p:txBody>
      </p:sp>
      <p:sp>
        <p:nvSpPr>
          <p:cNvPr id="19463" name="AutoShape 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19464" name="AutoShape 1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19465" name="AutoShape 12"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19466" name="AutoShape 14"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19467" name="AutoShape 16"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19468" name="AutoShape 1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19469" name="AutoShape 2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19470" name="Rectangle 4"/>
          <p:cNvSpPr>
            <a:spLocks noChangeArrowheads="1"/>
          </p:cNvSpPr>
          <p:nvPr/>
        </p:nvSpPr>
        <p:spPr bwMode="auto">
          <a:xfrm>
            <a:off x="0" y="6224588"/>
            <a:ext cx="9144000" cy="633412"/>
          </a:xfrm>
          <a:prstGeom prst="rect">
            <a:avLst/>
          </a:prstGeom>
          <a:solidFill>
            <a:schemeClr val="bg1"/>
          </a:solidFill>
          <a:ln w="9525">
            <a:noFill/>
            <a:miter lim="800000"/>
            <a:headEnd/>
            <a:tailEnd/>
          </a:ln>
        </p:spPr>
        <p:txBody>
          <a:bodyPr/>
          <a:lstStyle/>
          <a:p>
            <a:pPr algn="ctr">
              <a:spcBef>
                <a:spcPct val="20000"/>
              </a:spcBef>
              <a:buClr>
                <a:schemeClr val="tx2"/>
              </a:buClr>
              <a:buSzPct val="70000"/>
              <a:buFont typeface="Wingdings" pitchFamily="2" charset="2"/>
              <a:buNone/>
            </a:pPr>
            <a:r>
              <a:rPr lang="en-US" b="1">
                <a:solidFill>
                  <a:srgbClr val="003366"/>
                </a:solidFill>
                <a:latin typeface="Calibri" pitchFamily="34" charset="0"/>
              </a:rPr>
              <a:t> </a:t>
            </a:r>
            <a:endParaRPr lang="sr-Latn-CS" baseline="30000">
              <a:solidFill>
                <a:srgbClr val="003366"/>
              </a:solidFill>
              <a:latin typeface="Calibri" pitchFamily="34" charset="0"/>
            </a:endParaRPr>
          </a:p>
        </p:txBody>
      </p:sp>
      <p:sp>
        <p:nvSpPr>
          <p:cNvPr id="17" name="Rectangle 21"/>
          <p:cNvSpPr>
            <a:spLocks noChangeArrowheads="1"/>
          </p:cNvSpPr>
          <p:nvPr/>
        </p:nvSpPr>
        <p:spPr bwMode="auto">
          <a:xfrm>
            <a:off x="142875" y="495300"/>
            <a:ext cx="612775" cy="701675"/>
          </a:xfrm>
          <a:prstGeom prst="rect">
            <a:avLst/>
          </a:prstGeom>
          <a:solidFill>
            <a:schemeClr val="tx1">
              <a:alpha val="38039"/>
            </a:schemeClr>
          </a:solidFill>
          <a:ln w="9525">
            <a:noFill/>
            <a:miter lim="800000"/>
            <a:headEnd/>
            <a:tailEnd/>
          </a:ln>
        </p:spPr>
        <p:txBody>
          <a:bodyPr anchor="ctr">
            <a:spAutoFit/>
          </a:bodyPr>
          <a:lstStyle/>
          <a:p>
            <a:endParaRPr lang="en-US" sz="2000"/>
          </a:p>
          <a:p>
            <a:endParaRPr lang="en-US" sz="2000"/>
          </a:p>
        </p:txBody>
      </p:sp>
      <p:sp>
        <p:nvSpPr>
          <p:cNvPr id="18" name="Rectangle 20"/>
          <p:cNvSpPr>
            <a:spLocks noChangeArrowheads="1"/>
          </p:cNvSpPr>
          <p:nvPr/>
        </p:nvSpPr>
        <p:spPr bwMode="auto">
          <a:xfrm>
            <a:off x="755650" y="538360"/>
            <a:ext cx="8208838" cy="615553"/>
          </a:xfrm>
          <a:prstGeom prst="rect">
            <a:avLst/>
          </a:prstGeom>
          <a:solidFill>
            <a:schemeClr val="tx1">
              <a:alpha val="38039"/>
            </a:schemeClr>
          </a:solidFill>
          <a:ln w="9525">
            <a:noFill/>
            <a:miter lim="800000"/>
            <a:headEnd/>
            <a:tailEnd/>
          </a:ln>
        </p:spPr>
        <p:txBody>
          <a:bodyPr wrap="square" anchor="ctr">
            <a:spAutoFit/>
          </a:bodyPr>
          <a:lstStyle/>
          <a:p>
            <a:r>
              <a:rPr lang="en-US" sz="1700" b="1" smtClean="0">
                <a:solidFill>
                  <a:schemeClr val="bg1"/>
                </a:solidFill>
              </a:rPr>
              <a:t>15</a:t>
            </a:r>
            <a:r>
              <a:rPr lang="en-US" sz="1700" b="1" baseline="30000" smtClean="0">
                <a:solidFill>
                  <a:schemeClr val="bg1"/>
                </a:solidFill>
              </a:rPr>
              <a:t>th</a:t>
            </a:r>
            <a:r>
              <a:rPr lang="en-US" sz="1700" b="1" smtClean="0">
                <a:solidFill>
                  <a:schemeClr val="bg1"/>
                </a:solidFill>
              </a:rPr>
              <a:t> Workshop “Software Engineering Education and Reverse Engineering”</a:t>
            </a:r>
            <a:endParaRPr lang="en-US" sz="1700" b="1">
              <a:solidFill>
                <a:schemeClr val="bg1"/>
              </a:solidFill>
            </a:endParaRPr>
          </a:p>
          <a:p>
            <a:r>
              <a:rPr lang="en-US" sz="1700" smtClean="0">
                <a:solidFill>
                  <a:srgbClr val="CCFFFF"/>
                </a:solidFill>
              </a:rPr>
              <a:t>Bohinj, 24 - 29 August 2015.</a:t>
            </a:r>
            <a:endParaRPr lang="en-US" sz="1700"/>
          </a:p>
        </p:txBody>
      </p:sp>
      <p:pic>
        <p:nvPicPr>
          <p:cNvPr id="19" name="Picture 2" descr="File:DAAD Logo.svg"/>
          <p:cNvPicPr>
            <a:picLocks noChangeAspect="1" noChangeArrowheads="1"/>
          </p:cNvPicPr>
          <p:nvPr/>
        </p:nvPicPr>
        <p:blipFill>
          <a:blip r:embed="rId4" cstate="print"/>
          <a:srcRect/>
          <a:stretch>
            <a:fillRect/>
          </a:stretch>
        </p:blipFill>
        <p:spPr bwMode="auto">
          <a:xfrm>
            <a:off x="178552" y="764704"/>
            <a:ext cx="548640" cy="169393"/>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up)">
                                      <p:cBhvr>
                                        <p:cTn id="7" dur="1000"/>
                                        <p:tgtEl>
                                          <p:spTgt spid="163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a:p>
        </p:txBody>
      </p:sp>
      <p:sp>
        <p:nvSpPr>
          <p:cNvPr id="3" name="Content Placeholder 2"/>
          <p:cNvSpPr>
            <a:spLocks noGrp="1"/>
          </p:cNvSpPr>
          <p:nvPr>
            <p:ph idx="1"/>
          </p:nvPr>
        </p:nvSpPr>
        <p:spPr/>
        <p:txBody>
          <a:bodyPr/>
          <a:lstStyle/>
          <a:p>
            <a:r>
              <a:rPr lang="en-US" sz="2400" dirty="0" smtClean="0"/>
              <a:t>In order to </a:t>
            </a:r>
            <a:r>
              <a:rPr lang="en-US" sz="2400" b="1" dirty="0" smtClean="0">
                <a:solidFill>
                  <a:srgbClr val="003366"/>
                </a:solidFill>
              </a:rPr>
              <a:t>evaluate automatically generated conceptual </a:t>
            </a:r>
            <a:r>
              <a:rPr lang="en-US" sz="2400" b="1" smtClean="0">
                <a:solidFill>
                  <a:srgbClr val="003366"/>
                </a:solidFill>
              </a:rPr>
              <a:t>database model </a:t>
            </a:r>
            <a:r>
              <a:rPr lang="en-US" sz="2400" smtClean="0"/>
              <a:t>four</a:t>
            </a:r>
            <a:r>
              <a:rPr lang="en-US" sz="2400" b="1" smtClean="0">
                <a:solidFill>
                  <a:srgbClr val="003366"/>
                </a:solidFill>
              </a:rPr>
              <a:t> </a:t>
            </a:r>
            <a:r>
              <a:rPr lang="en-US" sz="2400" smtClean="0"/>
              <a:t>experiments were </a:t>
            </a:r>
            <a:r>
              <a:rPr lang="en-US" sz="2400" dirty="0" smtClean="0"/>
              <a:t>being conducted</a:t>
            </a:r>
          </a:p>
          <a:p>
            <a:r>
              <a:rPr lang="en-US" sz="2400" dirty="0" smtClean="0"/>
              <a:t>Participants were students of undergraduate study program “Computing and informatics” at FEE </a:t>
            </a:r>
            <a:r>
              <a:rPr lang="en-US" sz="2400" dirty="0" err="1" smtClean="0"/>
              <a:t>Banja</a:t>
            </a:r>
            <a:r>
              <a:rPr lang="en-US" sz="2400" dirty="0" smtClean="0"/>
              <a:t> Luka</a:t>
            </a:r>
          </a:p>
          <a:p>
            <a:r>
              <a:rPr lang="en-US" sz="2400" smtClean="0"/>
              <a:t>The experiments were </a:t>
            </a:r>
            <a:r>
              <a:rPr lang="en-US" sz="2400" dirty="0" smtClean="0"/>
              <a:t>being conducted within </a:t>
            </a:r>
            <a:r>
              <a:rPr lang="en-US" sz="2400" b="1" dirty="0" smtClean="0">
                <a:solidFill>
                  <a:srgbClr val="003366"/>
                </a:solidFill>
              </a:rPr>
              <a:t>elective last-year course</a:t>
            </a:r>
            <a:r>
              <a:rPr lang="en-US" sz="2400" dirty="0" smtClean="0"/>
              <a:t> (8</a:t>
            </a:r>
            <a:r>
              <a:rPr lang="en-US" sz="2400" baseline="30000" dirty="0" smtClean="0"/>
              <a:t>th</a:t>
            </a:r>
            <a:r>
              <a:rPr lang="en-US" sz="2400" dirty="0" smtClean="0"/>
              <a:t> semester) </a:t>
            </a:r>
            <a:r>
              <a:rPr lang="en-US" sz="2400" b="1" dirty="0" smtClean="0">
                <a:solidFill>
                  <a:srgbClr val="003366"/>
                </a:solidFill>
              </a:rPr>
              <a:t>“Object oriented design and programming”</a:t>
            </a:r>
          </a:p>
          <a:p>
            <a:r>
              <a:rPr lang="en-US" sz="2400" dirty="0" smtClean="0"/>
              <a:t>The students didn’t know that there is an automatic generator and they performed their assignments </a:t>
            </a:r>
            <a:r>
              <a:rPr lang="en-US" sz="2400" b="1" dirty="0" smtClean="0">
                <a:solidFill>
                  <a:srgbClr val="003366"/>
                </a:solidFill>
              </a:rPr>
              <a:t>independently</a:t>
            </a:r>
          </a:p>
          <a:p>
            <a:r>
              <a:rPr lang="en-US" sz="2400" b="1" dirty="0" smtClean="0">
                <a:solidFill>
                  <a:srgbClr val="003366"/>
                </a:solidFill>
              </a:rPr>
              <a:t>Source: Business process model</a:t>
            </a:r>
            <a:r>
              <a:rPr lang="en-US" sz="2400" b="1" dirty="0" smtClean="0">
                <a:solidFill>
                  <a:srgbClr val="002060"/>
                </a:solidFill>
              </a:rPr>
              <a:t> </a:t>
            </a:r>
            <a:r>
              <a:rPr lang="en-US" sz="2400" dirty="0" smtClean="0"/>
              <a:t>(BPM) represented by BPMN</a:t>
            </a:r>
          </a:p>
          <a:p>
            <a:r>
              <a:rPr lang="en-US" sz="2400" b="1" dirty="0" smtClean="0">
                <a:solidFill>
                  <a:srgbClr val="003366"/>
                </a:solidFill>
              </a:rPr>
              <a:t>Target: Conceptual database model </a:t>
            </a:r>
            <a:r>
              <a:rPr lang="en-US" sz="2400" dirty="0" smtClean="0"/>
              <a:t>(CDM) represented by UML class diagram</a:t>
            </a:r>
          </a:p>
          <a:p>
            <a:r>
              <a:rPr lang="en-US" sz="2400" dirty="0" smtClean="0"/>
              <a:t>For modeling is used </a:t>
            </a:r>
            <a:r>
              <a:rPr lang="en-US" sz="2400" b="1" i="1" dirty="0" err="1" smtClean="0">
                <a:solidFill>
                  <a:srgbClr val="003366"/>
                </a:solidFill>
              </a:rPr>
              <a:t>Topcased</a:t>
            </a:r>
            <a:r>
              <a:rPr lang="en-US" sz="2400" dirty="0" smtClean="0">
                <a:solidFill>
                  <a:srgbClr val="003366"/>
                </a:solidFill>
              </a:rPr>
              <a:t> </a:t>
            </a:r>
            <a:r>
              <a:rPr lang="en-US" sz="2400" dirty="0" smtClean="0"/>
              <a:t>– Eclipse based </a:t>
            </a:r>
            <a:r>
              <a:rPr lang="en-US" sz="2400" smtClean="0"/>
              <a:t>development environment</a:t>
            </a:r>
            <a:endParaRPr lang="en-US" sz="2400" dirty="0" smtClean="0"/>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2</a:t>
            </a:fld>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Order processing (1/2)</a:t>
            </a:r>
            <a:endParaRPr lang="en-US"/>
          </a:p>
        </p:txBody>
      </p:sp>
      <p:sp>
        <p:nvSpPr>
          <p:cNvPr id="3" name="Content Placeholder 2"/>
          <p:cNvSpPr>
            <a:spLocks noGrp="1"/>
          </p:cNvSpPr>
          <p:nvPr>
            <p:ph idx="1"/>
          </p:nvPr>
        </p:nvSpPr>
        <p:spPr/>
        <p:txBody>
          <a:bodyPr/>
          <a:lstStyle/>
          <a:p>
            <a:r>
              <a:rPr lang="en-US" smtClean="0"/>
              <a:t>Source model</a:t>
            </a:r>
          </a:p>
          <a:p>
            <a:endParaRPr lang="en-US"/>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3</a:t>
            </a:fld>
            <a:endParaRPr lang="en-US" dirty="0"/>
          </a:p>
        </p:txBody>
      </p:sp>
      <p:pic>
        <p:nvPicPr>
          <p:cNvPr id="6" name="Picture 5" descr="C:\Users\Goran\Desktop\Master rad\ICT Innovations 2014 Submission 48\paper_48_fig_03.jpg"/>
          <p:cNvPicPr>
            <a:picLocks noChangeAspect="1" noChangeArrowheads="1"/>
          </p:cNvPicPr>
          <p:nvPr/>
        </p:nvPicPr>
        <p:blipFill>
          <a:blip r:embed="rId3" cstate="print"/>
          <a:srcRect/>
          <a:stretch>
            <a:fillRect/>
          </a:stretch>
        </p:blipFill>
        <p:spPr bwMode="auto">
          <a:xfrm>
            <a:off x="795338" y="1704975"/>
            <a:ext cx="7553325" cy="4660900"/>
          </a:xfrm>
          <a:prstGeom prst="rect">
            <a:avLst/>
          </a:prstGeom>
          <a:noFill/>
          <a:ln w="28575">
            <a:solidFill>
              <a:schemeClr val="accent2">
                <a:lumMod val="60000"/>
                <a:lumOff val="40000"/>
              </a:schemeClr>
            </a:solid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Order processing (2/2)</a:t>
            </a:r>
            <a:endParaRPr lang="en-US"/>
          </a:p>
        </p:txBody>
      </p:sp>
      <p:sp>
        <p:nvSpPr>
          <p:cNvPr id="3" name="Content Placeholder 2"/>
          <p:cNvSpPr>
            <a:spLocks noGrp="1"/>
          </p:cNvSpPr>
          <p:nvPr>
            <p:ph idx="1"/>
          </p:nvPr>
        </p:nvSpPr>
        <p:spPr/>
        <p:txBody>
          <a:bodyPr/>
          <a:lstStyle/>
          <a:p>
            <a:r>
              <a:rPr lang="en-US" smtClean="0"/>
              <a:t>Automatically generated CDM</a:t>
            </a:r>
          </a:p>
          <a:p>
            <a:endParaRPr lang="en-US"/>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4</a:t>
            </a:fld>
            <a:endParaRPr lang="en-US" dirty="0"/>
          </a:p>
        </p:txBody>
      </p:sp>
      <p:graphicFrame>
        <p:nvGraphicFramePr>
          <p:cNvPr id="6" name="Table 5"/>
          <p:cNvGraphicFramePr>
            <a:graphicFrameLocks noGrp="1"/>
          </p:cNvGraphicFramePr>
          <p:nvPr/>
        </p:nvGraphicFramePr>
        <p:xfrm>
          <a:off x="121013" y="5286134"/>
          <a:ext cx="8892540" cy="1178255"/>
        </p:xfrm>
        <a:graphic>
          <a:graphicData uri="http://schemas.openxmlformats.org/drawingml/2006/table">
            <a:tbl>
              <a:tblPr/>
              <a:tblGrid>
                <a:gridCol w="1508847"/>
                <a:gridCol w="1028109"/>
                <a:gridCol w="1028109"/>
                <a:gridCol w="1028109"/>
                <a:gridCol w="1028109"/>
                <a:gridCol w="1028109"/>
                <a:gridCol w="957470"/>
                <a:gridCol w="1285678"/>
              </a:tblGrid>
              <a:tr h="295236">
                <a:tc rowSpan="2">
                  <a:txBody>
                    <a:bodyPr/>
                    <a:lstStyle/>
                    <a:p>
                      <a:pPr algn="l">
                        <a:spcAft>
                          <a:spcPts val="0"/>
                        </a:spcAft>
                      </a:pPr>
                      <a:r>
                        <a:rPr lang="en-US" sz="1600" b="1" dirty="0" smtClean="0">
                          <a:latin typeface="Calibri" pitchFamily="34" charset="0"/>
                          <a:ea typeface="Calibri"/>
                          <a:cs typeface="Times New Roman"/>
                        </a:rPr>
                        <a:t>Concepts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gridSpan="7">
                  <a:txBody>
                    <a:bodyPr/>
                    <a:lstStyle/>
                    <a:p>
                      <a:pPr algn="ctr">
                        <a:spcAft>
                          <a:spcPts val="0"/>
                        </a:spcAft>
                      </a:pPr>
                      <a:r>
                        <a:rPr lang="en-US" sz="1600" b="1" dirty="0" smtClean="0">
                          <a:latin typeface="Calibri" pitchFamily="34" charset="0"/>
                          <a:ea typeface="Calibri"/>
                          <a:cs typeface="Times New Roman"/>
                        </a:rPr>
                        <a:t>Metrics &amp; Measures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547">
                <a:tc vMerge="1">
                  <a:txBody>
                    <a:bodyPr/>
                    <a:lstStyle/>
                    <a:p>
                      <a:endParaRPr lang="en-US"/>
                    </a:p>
                  </a:txBody>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generated</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correct</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incorrect</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sur plus</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sur minus</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Classes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13</a:t>
                      </a: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13</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Associations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a:latin typeface="Calibri" pitchFamily="34" charset="0"/>
                          <a:ea typeface="Calibri"/>
                          <a:cs typeface="Times New Roman"/>
                        </a:rPr>
                        <a:t>29</a:t>
                      </a: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a:latin typeface="Calibri" pitchFamily="34" charset="0"/>
                          <a:ea typeface="Calibri"/>
                          <a:cs typeface="Times New Roman"/>
                        </a:rPr>
                        <a:t>28</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1</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a:latin typeface="Calibri" pitchFamily="34" charset="0"/>
                          <a:ea typeface="Calibri"/>
                          <a:cs typeface="Times New Roman"/>
                        </a:rPr>
                        <a:t>3</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1</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97</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97</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bl>
          </a:graphicData>
        </a:graphic>
      </p:graphicFrame>
      <p:pic>
        <p:nvPicPr>
          <p:cNvPr id="7" name="Picture 6" descr="C:\Users\Goran\Desktop\Master rad\ICT Innovations 2014 Submission 48\Prezentacija\paper_48_fig_05.jpg"/>
          <p:cNvPicPr>
            <a:picLocks noChangeAspect="1" noChangeArrowheads="1"/>
          </p:cNvPicPr>
          <p:nvPr/>
        </p:nvPicPr>
        <p:blipFill>
          <a:blip r:embed="rId3" cstate="print"/>
          <a:srcRect/>
          <a:stretch>
            <a:fillRect/>
          </a:stretch>
        </p:blipFill>
        <p:spPr bwMode="auto">
          <a:xfrm>
            <a:off x="114300" y="1698908"/>
            <a:ext cx="8915400" cy="3432222"/>
          </a:xfrm>
          <a:prstGeom prst="rect">
            <a:avLst/>
          </a:prstGeom>
          <a:noFill/>
          <a:ln w="28575">
            <a:solidFill>
              <a:schemeClr val="accent5">
                <a:lumMod val="50000"/>
              </a:schemeClr>
            </a:solidFill>
            <a:miter lim="800000"/>
            <a:headEnd/>
            <a:tailEnd/>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First experiment</a:t>
            </a:r>
            <a:endParaRPr lang="en-US"/>
          </a:p>
        </p:txBody>
      </p:sp>
      <p:sp>
        <p:nvSpPr>
          <p:cNvPr id="3" name="Content Placeholder 2"/>
          <p:cNvSpPr>
            <a:spLocks noGrp="1"/>
          </p:cNvSpPr>
          <p:nvPr>
            <p:ph idx="1"/>
          </p:nvPr>
        </p:nvSpPr>
        <p:spPr/>
        <p:txBody>
          <a:bodyPr/>
          <a:lstStyle/>
          <a:p>
            <a:r>
              <a:rPr lang="en-US" sz="2800" dirty="0" smtClean="0"/>
              <a:t>First assignment was to </a:t>
            </a:r>
            <a:r>
              <a:rPr lang="en-US" sz="2800" b="1" dirty="0" smtClean="0">
                <a:solidFill>
                  <a:srgbClr val="003366"/>
                </a:solidFill>
              </a:rPr>
              <a:t>create CDM </a:t>
            </a:r>
            <a:r>
              <a:rPr lang="en-US" sz="2800" dirty="0" smtClean="0"/>
              <a:t>based</a:t>
            </a:r>
            <a:r>
              <a:rPr lang="en-US" sz="2800" b="1" dirty="0" smtClean="0">
                <a:solidFill>
                  <a:srgbClr val="002060"/>
                </a:solidFill>
              </a:rPr>
              <a:t> </a:t>
            </a:r>
            <a:r>
              <a:rPr lang="en-US" sz="2800" dirty="0" smtClean="0"/>
              <a:t>on given </a:t>
            </a:r>
            <a:r>
              <a:rPr lang="en-US" sz="2800" b="1" dirty="0" smtClean="0">
                <a:solidFill>
                  <a:srgbClr val="003366"/>
                </a:solidFill>
              </a:rPr>
              <a:t>collaborative BPM representing </a:t>
            </a:r>
            <a:r>
              <a:rPr lang="en-US" sz="2800" b="1" i="1" dirty="0" smtClean="0">
                <a:solidFill>
                  <a:srgbClr val="003366"/>
                </a:solidFill>
              </a:rPr>
              <a:t>Order processing</a:t>
            </a:r>
            <a:endParaRPr lang="en-US" sz="2800" b="1" dirty="0" smtClean="0">
              <a:solidFill>
                <a:srgbClr val="003366"/>
              </a:solidFill>
            </a:endParaRPr>
          </a:p>
          <a:p>
            <a:r>
              <a:rPr lang="en-US" sz="2800" dirty="0" smtClean="0"/>
              <a:t>8 students participated in this experiment, 6 models were considered for evaluation</a:t>
            </a:r>
          </a:p>
          <a:p>
            <a:r>
              <a:rPr lang="en-US" sz="2800" dirty="0" smtClean="0"/>
              <a:t>All students had the </a:t>
            </a:r>
            <a:r>
              <a:rPr lang="en-US" sz="2800" b="1" dirty="0" smtClean="0">
                <a:solidFill>
                  <a:srgbClr val="003366"/>
                </a:solidFill>
              </a:rPr>
              <a:t>same source model</a:t>
            </a:r>
          </a:p>
          <a:p>
            <a:r>
              <a:rPr lang="en-US" sz="2800" dirty="0" smtClean="0"/>
              <a:t>Time was </a:t>
            </a:r>
            <a:r>
              <a:rPr lang="en-US" sz="2800" b="1" dirty="0" smtClean="0">
                <a:solidFill>
                  <a:srgbClr val="003366"/>
                </a:solidFill>
              </a:rPr>
              <a:t>limited</a:t>
            </a:r>
            <a:r>
              <a:rPr lang="en-US" sz="2800" dirty="0" smtClean="0"/>
              <a:t> to 90 minutes</a:t>
            </a:r>
          </a:p>
          <a:p>
            <a:endParaRPr lang="en-US" dirty="0"/>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5</a:t>
            </a:fld>
            <a:endParaRPr lang="en-US" dirty="0"/>
          </a:p>
        </p:txBody>
      </p:sp>
      <p:graphicFrame>
        <p:nvGraphicFramePr>
          <p:cNvPr id="5" name="Table 4"/>
          <p:cNvGraphicFramePr>
            <a:graphicFrameLocks noGrp="1"/>
          </p:cNvGraphicFramePr>
          <p:nvPr/>
        </p:nvGraphicFramePr>
        <p:xfrm>
          <a:off x="4754565" y="4941168"/>
          <a:ext cx="3751995" cy="883019"/>
        </p:xfrm>
        <a:graphic>
          <a:graphicData uri="http://schemas.openxmlformats.org/drawingml/2006/table">
            <a:tbl>
              <a:tblPr/>
              <a:tblGrid>
                <a:gridCol w="1508847"/>
                <a:gridCol w="957470"/>
                <a:gridCol w="1285678"/>
              </a:tblGrid>
              <a:tr h="292547">
                <a:tc>
                  <a:txBody>
                    <a:bodyPr/>
                    <a:lstStyle/>
                    <a:p>
                      <a:pPr algn="l">
                        <a:spcAft>
                          <a:spcPts val="0"/>
                        </a:spcAft>
                      </a:pPr>
                      <a:r>
                        <a:rPr lang="en-US" sz="1600" b="1" smtClean="0">
                          <a:latin typeface="Calibri" pitchFamily="34" charset="0"/>
                          <a:ea typeface="Calibri"/>
                          <a:cs typeface="Times New Roman"/>
                        </a:rPr>
                        <a:t>Concepts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Classes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400" b="1" kern="1200" smtClean="0">
                          <a:solidFill>
                            <a:schemeClr val="accent6">
                              <a:lumMod val="75000"/>
                            </a:schemeClr>
                          </a:solidFill>
                          <a:latin typeface="Calibri" pitchFamily="34" charset="0"/>
                          <a:ea typeface="Calibri"/>
                          <a:cs typeface="Times New Roman"/>
                        </a:rPr>
                        <a:t>96.43</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100.00</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Associations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rgbClr val="003366"/>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400" b="1" kern="1200" smtClean="0">
                          <a:solidFill>
                            <a:schemeClr val="accent6">
                              <a:lumMod val="75000"/>
                            </a:schemeClr>
                          </a:solidFill>
                          <a:latin typeface="Calibri" pitchFamily="34" charset="0"/>
                          <a:ea typeface="Calibri"/>
                          <a:cs typeface="Times New Roman"/>
                        </a:rPr>
                        <a:t>88.35</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rgbClr val="003366"/>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smtClean="0">
                          <a:solidFill>
                            <a:schemeClr val="accent6">
                              <a:lumMod val="75000"/>
                            </a:schemeClr>
                          </a:solidFill>
                          <a:latin typeface="Calibri" pitchFamily="34" charset="0"/>
                          <a:ea typeface="Calibri"/>
                          <a:cs typeface="Times New Roman"/>
                        </a:rPr>
                        <a:t>92.78</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rgbClr val="003366"/>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628596" y="4941168"/>
          <a:ext cx="3751995" cy="883019"/>
        </p:xfrm>
        <a:graphic>
          <a:graphicData uri="http://schemas.openxmlformats.org/drawingml/2006/table">
            <a:tbl>
              <a:tblPr/>
              <a:tblGrid>
                <a:gridCol w="1508847"/>
                <a:gridCol w="957470"/>
                <a:gridCol w="1285678"/>
              </a:tblGrid>
              <a:tr h="292547">
                <a:tc>
                  <a:txBody>
                    <a:bodyPr/>
                    <a:lstStyle/>
                    <a:p>
                      <a:pPr algn="l">
                        <a:spcAft>
                          <a:spcPts val="0"/>
                        </a:spcAft>
                      </a:pPr>
                      <a:r>
                        <a:rPr lang="en-US" sz="1600" b="1" smtClean="0">
                          <a:latin typeface="Calibri" pitchFamily="34" charset="0"/>
                          <a:ea typeface="Calibri"/>
                          <a:cs typeface="Times New Roman"/>
                        </a:rPr>
                        <a:t>Concepts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Classes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Associations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rgbClr val="003366"/>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97</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rgbClr val="003366"/>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97</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rgbClr val="003366"/>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628595" y="4195773"/>
            <a:ext cx="3760839" cy="646331"/>
          </a:xfrm>
          <a:prstGeom prst="rect">
            <a:avLst/>
          </a:prstGeom>
          <a:noFill/>
        </p:spPr>
        <p:txBody>
          <a:bodyPr wrap="square" rtlCol="0">
            <a:spAutoFit/>
          </a:bodyPr>
          <a:lstStyle/>
          <a:p>
            <a:r>
              <a:rPr lang="en-US" smtClean="0">
                <a:latin typeface="Calibri" pitchFamily="34" charset="0"/>
              </a:rPr>
              <a:t>Result of initial quantitative analysis of </a:t>
            </a:r>
            <a:r>
              <a:rPr lang="en-US" b="1" smtClean="0">
                <a:solidFill>
                  <a:srgbClr val="003366"/>
                </a:solidFill>
                <a:latin typeface="Calibri" pitchFamily="34" charset="0"/>
              </a:rPr>
              <a:t>automatically</a:t>
            </a:r>
            <a:r>
              <a:rPr lang="en-US" smtClean="0">
                <a:solidFill>
                  <a:srgbClr val="003366"/>
                </a:solidFill>
                <a:latin typeface="Calibri" pitchFamily="34" charset="0"/>
              </a:rPr>
              <a:t> </a:t>
            </a:r>
            <a:r>
              <a:rPr lang="en-US" b="1" smtClean="0">
                <a:solidFill>
                  <a:srgbClr val="003366"/>
                </a:solidFill>
                <a:latin typeface="Calibri" pitchFamily="34" charset="0"/>
              </a:rPr>
              <a:t>generated</a:t>
            </a:r>
            <a:r>
              <a:rPr lang="en-US" smtClean="0">
                <a:solidFill>
                  <a:srgbClr val="003366"/>
                </a:solidFill>
                <a:latin typeface="Calibri" pitchFamily="34" charset="0"/>
              </a:rPr>
              <a:t> </a:t>
            </a:r>
            <a:r>
              <a:rPr lang="en-US" b="1" smtClean="0">
                <a:solidFill>
                  <a:srgbClr val="003366"/>
                </a:solidFill>
                <a:latin typeface="Calibri" pitchFamily="34" charset="0"/>
              </a:rPr>
              <a:t>CDM</a:t>
            </a:r>
            <a:endParaRPr lang="en-US" b="1">
              <a:solidFill>
                <a:srgbClr val="003366"/>
              </a:solidFill>
              <a:latin typeface="Calibri" pitchFamily="34" charset="0"/>
            </a:endParaRPr>
          </a:p>
        </p:txBody>
      </p:sp>
      <p:sp>
        <p:nvSpPr>
          <p:cNvPr id="8" name="TextBox 7"/>
          <p:cNvSpPr txBox="1"/>
          <p:nvPr/>
        </p:nvSpPr>
        <p:spPr>
          <a:xfrm>
            <a:off x="4754565" y="4195773"/>
            <a:ext cx="4101911" cy="646331"/>
          </a:xfrm>
          <a:prstGeom prst="rect">
            <a:avLst/>
          </a:prstGeom>
          <a:noFill/>
        </p:spPr>
        <p:txBody>
          <a:bodyPr wrap="square" rtlCol="0">
            <a:spAutoFit/>
          </a:bodyPr>
          <a:lstStyle/>
          <a:p>
            <a:r>
              <a:rPr lang="en-US" b="1" dirty="0" smtClean="0">
                <a:solidFill>
                  <a:srgbClr val="003366"/>
                </a:solidFill>
                <a:latin typeface="Calibri" pitchFamily="34" charset="0"/>
              </a:rPr>
              <a:t>Comparison of automatically generated and manually designed CDM</a:t>
            </a:r>
            <a:endParaRPr lang="en-US" b="1" dirty="0">
              <a:solidFill>
                <a:srgbClr val="003366"/>
              </a:solidFill>
              <a:latin typeface="Calibri"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par>
                                <p:cTn id="35" presetID="22" presetClass="entr" presetSubtype="1"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E-mail voting (1/2)</a:t>
            </a:r>
            <a:endParaRPr lang="en-US"/>
          </a:p>
        </p:txBody>
      </p:sp>
      <p:sp>
        <p:nvSpPr>
          <p:cNvPr id="3" name="Content Placeholder 2"/>
          <p:cNvSpPr>
            <a:spLocks noGrp="1"/>
          </p:cNvSpPr>
          <p:nvPr>
            <p:ph idx="1"/>
          </p:nvPr>
        </p:nvSpPr>
        <p:spPr/>
        <p:txBody>
          <a:bodyPr/>
          <a:lstStyle/>
          <a:p>
            <a:r>
              <a:rPr lang="en-US" smtClean="0"/>
              <a:t>Source model</a:t>
            </a:r>
          </a:p>
          <a:p>
            <a:endParaRPr lang="en-US"/>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6</a:t>
            </a:fld>
            <a:endParaRPr lang="en-US" dirty="0"/>
          </a:p>
        </p:txBody>
      </p:sp>
      <p:pic>
        <p:nvPicPr>
          <p:cNvPr id="5" name="Picture 2" descr="C:\Users\Goran\Desktop\collaboration_2.bmp"/>
          <p:cNvPicPr>
            <a:picLocks noChangeAspect="1" noChangeArrowheads="1"/>
          </p:cNvPicPr>
          <p:nvPr/>
        </p:nvPicPr>
        <p:blipFill>
          <a:blip r:embed="rId3" cstate="print">
            <a:grayscl/>
          </a:blip>
          <a:srcRect t="4293"/>
          <a:stretch>
            <a:fillRect/>
          </a:stretch>
        </p:blipFill>
        <p:spPr bwMode="auto">
          <a:xfrm>
            <a:off x="107025" y="1812842"/>
            <a:ext cx="8929951" cy="4480560"/>
          </a:xfrm>
          <a:prstGeom prst="rect">
            <a:avLst/>
          </a:prstGeom>
          <a:noFill/>
          <a:ln w="28575">
            <a:solidFill>
              <a:schemeClr val="accent2">
                <a:lumMod val="60000"/>
                <a:lumOff val="40000"/>
              </a:schemeClr>
            </a:solidFill>
          </a:ln>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E-mail voting (2/2)</a:t>
            </a:r>
            <a:endParaRPr lang="en-US"/>
          </a:p>
        </p:txBody>
      </p:sp>
      <p:sp>
        <p:nvSpPr>
          <p:cNvPr id="3" name="Content Placeholder 2"/>
          <p:cNvSpPr>
            <a:spLocks noGrp="1"/>
          </p:cNvSpPr>
          <p:nvPr>
            <p:ph idx="1"/>
          </p:nvPr>
        </p:nvSpPr>
        <p:spPr/>
        <p:txBody>
          <a:bodyPr/>
          <a:lstStyle/>
          <a:p>
            <a:r>
              <a:rPr lang="en-US" smtClean="0"/>
              <a:t>Automatically generated CDM</a:t>
            </a:r>
          </a:p>
          <a:p>
            <a:endParaRPr lang="en-US"/>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7</a:t>
            </a:fld>
            <a:endParaRPr lang="en-US" dirty="0"/>
          </a:p>
        </p:txBody>
      </p:sp>
      <p:pic>
        <p:nvPicPr>
          <p:cNvPr id="7" name="Picture 2" descr="C:\Users\Goran\Desktop\cd_2.bmp"/>
          <p:cNvPicPr>
            <a:picLocks noChangeAspect="1" noChangeArrowheads="1"/>
          </p:cNvPicPr>
          <p:nvPr/>
        </p:nvPicPr>
        <p:blipFill>
          <a:blip r:embed="rId3" cstate="print"/>
          <a:srcRect/>
          <a:stretch>
            <a:fillRect/>
          </a:stretch>
        </p:blipFill>
        <p:spPr bwMode="auto">
          <a:xfrm>
            <a:off x="350811" y="1672127"/>
            <a:ext cx="8442378" cy="4750939"/>
          </a:xfrm>
          <a:prstGeom prst="rect">
            <a:avLst/>
          </a:prstGeom>
          <a:noFill/>
          <a:ln w="28575">
            <a:solidFill>
              <a:schemeClr val="accent5">
                <a:lumMod val="50000"/>
              </a:schemeClr>
            </a:solidFill>
          </a:ln>
        </p:spPr>
      </p:pic>
      <p:graphicFrame>
        <p:nvGraphicFramePr>
          <p:cNvPr id="6" name="Table 5"/>
          <p:cNvGraphicFramePr>
            <a:graphicFrameLocks noGrp="1"/>
          </p:cNvGraphicFramePr>
          <p:nvPr/>
        </p:nvGraphicFramePr>
        <p:xfrm>
          <a:off x="121013" y="5286134"/>
          <a:ext cx="8892540" cy="1178255"/>
        </p:xfrm>
        <a:graphic>
          <a:graphicData uri="http://schemas.openxmlformats.org/drawingml/2006/table">
            <a:tbl>
              <a:tblPr/>
              <a:tblGrid>
                <a:gridCol w="1508847"/>
                <a:gridCol w="1028109"/>
                <a:gridCol w="1028109"/>
                <a:gridCol w="1028109"/>
                <a:gridCol w="1028109"/>
                <a:gridCol w="1028109"/>
                <a:gridCol w="957470"/>
                <a:gridCol w="1285678"/>
              </a:tblGrid>
              <a:tr h="295236">
                <a:tc rowSpan="2">
                  <a:txBody>
                    <a:bodyPr/>
                    <a:lstStyle/>
                    <a:p>
                      <a:pPr algn="l">
                        <a:spcAft>
                          <a:spcPts val="0"/>
                        </a:spcAft>
                      </a:pPr>
                      <a:r>
                        <a:rPr lang="en-US" sz="1600" b="1" dirty="0" smtClean="0">
                          <a:latin typeface="Calibri" pitchFamily="34" charset="0"/>
                          <a:ea typeface="Calibri"/>
                          <a:cs typeface="Times New Roman"/>
                        </a:rPr>
                        <a:t>Concepts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gridSpan="7">
                  <a:txBody>
                    <a:bodyPr/>
                    <a:lstStyle/>
                    <a:p>
                      <a:pPr algn="ctr">
                        <a:spcAft>
                          <a:spcPts val="0"/>
                        </a:spcAft>
                      </a:pPr>
                      <a:r>
                        <a:rPr lang="en-US" sz="1600" b="1" dirty="0" smtClean="0">
                          <a:latin typeface="Calibri" pitchFamily="34" charset="0"/>
                          <a:ea typeface="Calibri"/>
                          <a:cs typeface="Times New Roman"/>
                        </a:rPr>
                        <a:t>Metrics &amp; Measures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2547">
                <a:tc vMerge="1">
                  <a:txBody>
                    <a:bodyPr/>
                    <a:lstStyle/>
                    <a:p>
                      <a:endParaRPr lang="en-US"/>
                    </a:p>
                  </a:txBody>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generated</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correct</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incorrect</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sur plus</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latin typeface="Calibri" pitchFamily="34" charset="0"/>
                          <a:ea typeface="Calibri"/>
                          <a:cs typeface="Times New Roman"/>
                        </a:rPr>
                        <a:t>N</a:t>
                      </a:r>
                      <a:r>
                        <a:rPr lang="en-US" sz="1400" b="1" i="1" baseline="-25000" dirty="0" smtClean="0">
                          <a:latin typeface="Calibri" pitchFamily="34" charset="0"/>
                          <a:ea typeface="Calibri"/>
                          <a:cs typeface="Times New Roman"/>
                        </a:rPr>
                        <a:t>sur minus</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Classes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11</a:t>
                      </a:r>
                      <a:endParaRPr lang="en-US" sz="1400" b="1"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11</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latin typeface="Calibri" pitchFamily="34" charset="0"/>
                          <a:ea typeface="Calibri"/>
                          <a:cs typeface="Times New Roman"/>
                        </a:rPr>
                        <a:t>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Associations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43</a:t>
                      </a:r>
                      <a:endParaRPr lang="en-US" sz="1400" b="1">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37</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6</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2</a:t>
                      </a:r>
                      <a:endParaRPr lang="en-US" sz="1400" b="1">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latin typeface="Calibri" pitchFamily="34" charset="0"/>
                          <a:ea typeface="Calibri"/>
                          <a:cs typeface="Times New Roman"/>
                        </a:rPr>
                        <a:t>1</a:t>
                      </a:r>
                      <a:endParaRPr lang="en-US" sz="1400" b="1" dirty="0">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97</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86</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bl>
          </a:graphicData>
        </a:graphic>
      </p:graphicFrame>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7"/>
                                        </p:tgtEl>
                                      </p:cBhvr>
                                      <p:by x="100000" y="75000"/>
                                    </p:animScale>
                                  </p:childTnLst>
                                </p:cTn>
                              </p:par>
                            </p:childTnLst>
                          </p:cTn>
                        </p:par>
                        <p:par>
                          <p:cTn id="16" fill="hold">
                            <p:stCondLst>
                              <p:cond delay="2000"/>
                            </p:stCondLst>
                            <p:childTnLst>
                              <p:par>
                                <p:cTn id="17" presetID="64" presetClass="path" presetSubtype="0" accel="50000" decel="50000" fill="hold" nodeType="afterEffect">
                                  <p:stCondLst>
                                    <p:cond delay="0"/>
                                  </p:stCondLst>
                                  <p:childTnLst>
                                    <p:animMotion origin="layout" path="M 0 3.7037E-6 L 0 -0.09005 " pathEditMode="relative" rAng="0" ptsTypes="AA">
                                      <p:cBhvr>
                                        <p:cTn id="18" dur="1000" fill="hold"/>
                                        <p:tgtEl>
                                          <p:spTgt spid="7"/>
                                        </p:tgtEl>
                                        <p:attrNameLst>
                                          <p:attrName>ppt_x</p:attrName>
                                          <p:attrName>ppt_y</p:attrName>
                                        </p:attrNameLst>
                                      </p:cBhvr>
                                      <p:rCtr x="0" y="-45"/>
                                    </p:animMotion>
                                  </p:childTnLst>
                                </p:cTn>
                              </p:par>
                            </p:childTnLst>
                          </p:cTn>
                        </p:par>
                        <p:par>
                          <p:cTn id="19" fill="hold">
                            <p:stCondLst>
                              <p:cond delay="3000"/>
                            </p:stCondLst>
                            <p:childTnLst>
                              <p:par>
                                <p:cTn id="20" presetID="22"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 experiment</a:t>
            </a:r>
            <a:endParaRPr lang="en-US"/>
          </a:p>
        </p:txBody>
      </p:sp>
      <p:sp>
        <p:nvSpPr>
          <p:cNvPr id="3" name="Content Placeholder 2"/>
          <p:cNvSpPr>
            <a:spLocks noGrp="1"/>
          </p:cNvSpPr>
          <p:nvPr>
            <p:ph idx="1"/>
          </p:nvPr>
        </p:nvSpPr>
        <p:spPr/>
        <p:txBody>
          <a:bodyPr/>
          <a:lstStyle/>
          <a:p>
            <a:r>
              <a:rPr lang="en-US" sz="2800" smtClean="0"/>
              <a:t>In second experiment students had to </a:t>
            </a:r>
            <a:r>
              <a:rPr lang="en-US" sz="2800" b="1" smtClean="0">
                <a:solidFill>
                  <a:srgbClr val="003366"/>
                </a:solidFill>
              </a:rPr>
              <a:t>create CDM</a:t>
            </a:r>
            <a:r>
              <a:rPr lang="en-US" sz="2800" smtClean="0">
                <a:solidFill>
                  <a:srgbClr val="003366"/>
                </a:solidFill>
              </a:rPr>
              <a:t> </a:t>
            </a:r>
            <a:r>
              <a:rPr lang="en-US" sz="2800" smtClean="0"/>
              <a:t>based on given </a:t>
            </a:r>
            <a:r>
              <a:rPr lang="en-US" sz="2800" b="1" smtClean="0">
                <a:solidFill>
                  <a:srgbClr val="003366"/>
                </a:solidFill>
              </a:rPr>
              <a:t>collaborative BPM representing </a:t>
            </a:r>
            <a:r>
              <a:rPr lang="en-US" sz="2800" b="1" i="1" smtClean="0">
                <a:solidFill>
                  <a:srgbClr val="003366"/>
                </a:solidFill>
              </a:rPr>
              <a:t>E-mail voting</a:t>
            </a:r>
            <a:r>
              <a:rPr lang="en-US" sz="2800" b="1" smtClean="0">
                <a:solidFill>
                  <a:srgbClr val="003366"/>
                </a:solidFill>
              </a:rPr>
              <a:t> </a:t>
            </a:r>
            <a:r>
              <a:rPr lang="en-US" sz="2800" smtClean="0"/>
              <a:t>(process model from BPMN specification)</a:t>
            </a:r>
          </a:p>
          <a:p>
            <a:r>
              <a:rPr lang="en-US" sz="2800" smtClean="0"/>
              <a:t>14 students participated in this experiment, 6 models were considered for evaluation</a:t>
            </a:r>
          </a:p>
          <a:p>
            <a:r>
              <a:rPr lang="en-US" sz="2800" smtClean="0"/>
              <a:t>All students had the </a:t>
            </a:r>
            <a:r>
              <a:rPr lang="en-US" sz="2800" b="1" smtClean="0">
                <a:solidFill>
                  <a:srgbClr val="003366"/>
                </a:solidFill>
              </a:rPr>
              <a:t>same source model</a:t>
            </a:r>
          </a:p>
          <a:p>
            <a:r>
              <a:rPr lang="en-US" sz="2800" b="1" smtClean="0">
                <a:solidFill>
                  <a:srgbClr val="003366"/>
                </a:solidFill>
              </a:rPr>
              <a:t>“unlimited”</a:t>
            </a:r>
            <a:r>
              <a:rPr lang="en-US" sz="2800" b="1" smtClean="0">
                <a:solidFill>
                  <a:srgbClr val="002060"/>
                </a:solidFill>
              </a:rPr>
              <a:t> </a:t>
            </a:r>
            <a:r>
              <a:rPr lang="en-US" sz="2800" smtClean="0"/>
              <a:t>time</a:t>
            </a:r>
          </a:p>
          <a:p>
            <a:endParaRPr lang="en-US"/>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8</a:t>
            </a:fld>
            <a:endParaRPr lang="en-US" dirty="0"/>
          </a:p>
        </p:txBody>
      </p:sp>
      <p:graphicFrame>
        <p:nvGraphicFramePr>
          <p:cNvPr id="5" name="Table 4"/>
          <p:cNvGraphicFramePr>
            <a:graphicFrameLocks noGrp="1"/>
          </p:cNvGraphicFramePr>
          <p:nvPr/>
        </p:nvGraphicFramePr>
        <p:xfrm>
          <a:off x="4754565" y="5284456"/>
          <a:ext cx="3751995" cy="883019"/>
        </p:xfrm>
        <a:graphic>
          <a:graphicData uri="http://schemas.openxmlformats.org/drawingml/2006/table">
            <a:tbl>
              <a:tblPr/>
              <a:tblGrid>
                <a:gridCol w="1508847"/>
                <a:gridCol w="957470"/>
                <a:gridCol w="1285678"/>
              </a:tblGrid>
              <a:tr h="292547">
                <a:tc>
                  <a:txBody>
                    <a:bodyPr/>
                    <a:lstStyle/>
                    <a:p>
                      <a:pPr algn="l">
                        <a:spcAft>
                          <a:spcPts val="0"/>
                        </a:spcAft>
                      </a:pPr>
                      <a:r>
                        <a:rPr lang="en-US" sz="1600" b="1" smtClean="0">
                          <a:latin typeface="Calibri" pitchFamily="34" charset="0"/>
                          <a:ea typeface="Calibri"/>
                          <a:cs typeface="Times New Roman"/>
                        </a:rPr>
                        <a:t>Concepts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Classes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accent6">
                              <a:lumMod val="75000"/>
                            </a:schemeClr>
                          </a:solidFill>
                          <a:latin typeface="Calibri" pitchFamily="34" charset="0"/>
                          <a:ea typeface="Calibri"/>
                          <a:cs typeface="Times New Roman"/>
                        </a:rPr>
                        <a:t>95.56</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accent6">
                              <a:lumMod val="75000"/>
                            </a:schemeClr>
                          </a:solidFill>
                          <a:latin typeface="Calibri" pitchFamily="34" charset="0"/>
                          <a:ea typeface="Calibri"/>
                          <a:cs typeface="Times New Roman"/>
                        </a:rPr>
                        <a:t>100.00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Associations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accent6">
                              <a:lumMod val="75000"/>
                            </a:schemeClr>
                          </a:solidFill>
                          <a:latin typeface="Calibri" pitchFamily="34" charset="0"/>
                          <a:ea typeface="Calibri"/>
                          <a:cs typeface="Times New Roman"/>
                        </a:rPr>
                        <a:t>83.54</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accent6">
                              <a:lumMod val="75000"/>
                            </a:schemeClr>
                          </a:solidFill>
                          <a:latin typeface="Calibri" pitchFamily="34" charset="0"/>
                          <a:ea typeface="Calibri"/>
                          <a:cs typeface="Times New Roman"/>
                        </a:rPr>
                        <a:t>77.76</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628596" y="5284456"/>
          <a:ext cx="3751995" cy="883019"/>
        </p:xfrm>
        <a:graphic>
          <a:graphicData uri="http://schemas.openxmlformats.org/drawingml/2006/table">
            <a:tbl>
              <a:tblPr/>
              <a:tblGrid>
                <a:gridCol w="1508847"/>
                <a:gridCol w="957470"/>
                <a:gridCol w="1285678"/>
              </a:tblGrid>
              <a:tr h="292547">
                <a:tc>
                  <a:txBody>
                    <a:bodyPr/>
                    <a:lstStyle/>
                    <a:p>
                      <a:pPr algn="l">
                        <a:spcAft>
                          <a:spcPts val="0"/>
                        </a:spcAft>
                      </a:pPr>
                      <a:r>
                        <a:rPr lang="en-US" sz="1600" b="1" smtClean="0">
                          <a:latin typeface="Calibri" pitchFamily="34" charset="0"/>
                          <a:ea typeface="Calibri"/>
                          <a:cs typeface="Times New Roman"/>
                        </a:rPr>
                        <a:t>Concepts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Classes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Associations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97</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86</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628595" y="4513497"/>
            <a:ext cx="3760839" cy="646331"/>
          </a:xfrm>
          <a:prstGeom prst="rect">
            <a:avLst/>
          </a:prstGeom>
          <a:noFill/>
        </p:spPr>
        <p:txBody>
          <a:bodyPr wrap="square" rtlCol="0">
            <a:spAutoFit/>
          </a:bodyPr>
          <a:lstStyle/>
          <a:p>
            <a:r>
              <a:rPr lang="en-US" smtClean="0">
                <a:latin typeface="Calibri" pitchFamily="34" charset="0"/>
              </a:rPr>
              <a:t>Result of initial quantitative analysis of </a:t>
            </a:r>
            <a:r>
              <a:rPr lang="en-US" b="1" smtClean="0">
                <a:solidFill>
                  <a:srgbClr val="003366"/>
                </a:solidFill>
                <a:latin typeface="Calibri" pitchFamily="34" charset="0"/>
              </a:rPr>
              <a:t>automatically</a:t>
            </a:r>
            <a:r>
              <a:rPr lang="en-US" smtClean="0">
                <a:solidFill>
                  <a:srgbClr val="003366"/>
                </a:solidFill>
                <a:latin typeface="Calibri" pitchFamily="34" charset="0"/>
              </a:rPr>
              <a:t> </a:t>
            </a:r>
            <a:r>
              <a:rPr lang="en-US" b="1" smtClean="0">
                <a:solidFill>
                  <a:srgbClr val="003366"/>
                </a:solidFill>
                <a:latin typeface="Calibri" pitchFamily="34" charset="0"/>
              </a:rPr>
              <a:t>generated</a:t>
            </a:r>
            <a:r>
              <a:rPr lang="en-US" smtClean="0">
                <a:solidFill>
                  <a:srgbClr val="003366"/>
                </a:solidFill>
                <a:latin typeface="Calibri" pitchFamily="34" charset="0"/>
              </a:rPr>
              <a:t> </a:t>
            </a:r>
            <a:r>
              <a:rPr lang="en-US" b="1" smtClean="0">
                <a:solidFill>
                  <a:srgbClr val="003366"/>
                </a:solidFill>
                <a:latin typeface="Calibri" pitchFamily="34" charset="0"/>
              </a:rPr>
              <a:t>CDM</a:t>
            </a:r>
            <a:endParaRPr lang="en-US" b="1">
              <a:solidFill>
                <a:srgbClr val="003366"/>
              </a:solidFill>
              <a:latin typeface="Calibri" pitchFamily="34" charset="0"/>
            </a:endParaRPr>
          </a:p>
        </p:txBody>
      </p:sp>
      <p:sp>
        <p:nvSpPr>
          <p:cNvPr id="8" name="TextBox 7"/>
          <p:cNvSpPr txBox="1"/>
          <p:nvPr/>
        </p:nvSpPr>
        <p:spPr>
          <a:xfrm>
            <a:off x="4754565" y="4513497"/>
            <a:ext cx="3993899" cy="646331"/>
          </a:xfrm>
          <a:prstGeom prst="rect">
            <a:avLst/>
          </a:prstGeom>
          <a:noFill/>
        </p:spPr>
        <p:txBody>
          <a:bodyPr wrap="square" rtlCol="0">
            <a:spAutoFit/>
          </a:bodyPr>
          <a:lstStyle/>
          <a:p>
            <a:r>
              <a:rPr lang="en-US" b="1" dirty="0" smtClean="0">
                <a:solidFill>
                  <a:srgbClr val="003366"/>
                </a:solidFill>
                <a:latin typeface="Calibri" pitchFamily="34" charset="0"/>
              </a:rPr>
              <a:t>Comparison of automatically generated and manually designed CDM</a:t>
            </a:r>
            <a:endParaRPr lang="en-US" b="1" dirty="0">
              <a:solidFill>
                <a:srgbClr val="003366"/>
              </a:solidFill>
              <a:latin typeface="Calibri"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0"/>
                                        <p:tgtEl>
                                          <p:spTgt spid="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1000"/>
                                        <p:tgtEl>
                                          <p:spTgt spid="8"/>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1000"/>
                                        <p:tgtEl>
                                          <p:spTgt spid="6"/>
                                        </p:tgtEl>
                                      </p:cBhvr>
                                    </p:animEffect>
                                  </p:childTnLst>
                                </p:cTn>
                              </p:par>
                              <p:par>
                                <p:cTn id="35" presetID="22" presetClass="entr" presetSubtype="1"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Third experiment</a:t>
            </a:r>
            <a:endParaRPr lang="en-US"/>
          </a:p>
        </p:txBody>
      </p:sp>
      <p:sp>
        <p:nvSpPr>
          <p:cNvPr id="3" name="Content Placeholder 2"/>
          <p:cNvSpPr>
            <a:spLocks noGrp="1"/>
          </p:cNvSpPr>
          <p:nvPr>
            <p:ph idx="1"/>
          </p:nvPr>
        </p:nvSpPr>
        <p:spPr>
          <a:xfrm>
            <a:off x="107950" y="1125538"/>
            <a:ext cx="8892542" cy="5291794"/>
          </a:xfrm>
        </p:spPr>
        <p:txBody>
          <a:bodyPr/>
          <a:lstStyle/>
          <a:p>
            <a:r>
              <a:rPr lang="en-US" sz="2800" dirty="0" smtClean="0"/>
              <a:t>Assignment was to </a:t>
            </a:r>
            <a:r>
              <a:rPr lang="en-US" sz="2800" b="1" dirty="0" smtClean="0">
                <a:solidFill>
                  <a:srgbClr val="003366"/>
                </a:solidFill>
              </a:rPr>
              <a:t>evaluate given conceptual database model that is automatically generated based on collaborative BPM </a:t>
            </a:r>
            <a:r>
              <a:rPr lang="en-US" sz="2800" b="1" i="1" dirty="0" smtClean="0">
                <a:solidFill>
                  <a:srgbClr val="003366"/>
                </a:solidFill>
              </a:rPr>
              <a:t>E-mail voting</a:t>
            </a:r>
          </a:p>
          <a:p>
            <a:r>
              <a:rPr lang="en-US" sz="2800" dirty="0" smtClean="0"/>
              <a:t>13 students participated in </a:t>
            </a:r>
            <a:r>
              <a:rPr lang="en-US" sz="2800" smtClean="0"/>
              <a:t>this experiment, 6 models were considered for evaluation</a:t>
            </a:r>
            <a:endParaRPr lang="en-US" sz="2800" dirty="0" smtClean="0"/>
          </a:p>
          <a:p>
            <a:r>
              <a:rPr lang="en-US" sz="2800" dirty="0" smtClean="0"/>
              <a:t>All students had the </a:t>
            </a:r>
            <a:r>
              <a:rPr lang="en-US" sz="2800" b="1" dirty="0" smtClean="0">
                <a:solidFill>
                  <a:srgbClr val="003366"/>
                </a:solidFill>
              </a:rPr>
              <a:t>same source model</a:t>
            </a:r>
          </a:p>
          <a:p>
            <a:r>
              <a:rPr lang="en-US" sz="2800" dirty="0" smtClean="0"/>
              <a:t>Time was </a:t>
            </a:r>
            <a:r>
              <a:rPr lang="en-US" sz="2800" b="1" dirty="0" smtClean="0">
                <a:solidFill>
                  <a:srgbClr val="003366"/>
                </a:solidFill>
              </a:rPr>
              <a:t>limited</a:t>
            </a:r>
            <a:r>
              <a:rPr lang="en-US" sz="2800" dirty="0" smtClean="0"/>
              <a:t> to 60 minutes</a:t>
            </a:r>
          </a:p>
          <a:p>
            <a:pPr>
              <a:buNone/>
            </a:pPr>
            <a:endParaRPr lang="en-US" sz="2800" dirty="0" smtClean="0"/>
          </a:p>
          <a:p>
            <a:endParaRPr lang="en-US" sz="2800" dirty="0"/>
          </a:p>
        </p:txBody>
      </p:sp>
      <p:sp>
        <p:nvSpPr>
          <p:cNvPr id="4" name="Slide Number Placeholder 3"/>
          <p:cNvSpPr>
            <a:spLocks noGrp="1"/>
          </p:cNvSpPr>
          <p:nvPr>
            <p:ph type="sldNum" sz="quarter" idx="10"/>
          </p:nvPr>
        </p:nvSpPr>
        <p:spPr/>
        <p:txBody>
          <a:bodyPr/>
          <a:lstStyle/>
          <a:p>
            <a:pPr>
              <a:defRPr/>
            </a:pPr>
            <a:fld id="{F95FDF0C-2CBC-44B1-A49C-60F61D9B075B}" type="slidenum">
              <a:rPr lang="en-US" smtClean="0"/>
              <a:pPr>
                <a:defRPr/>
              </a:pPr>
              <a:t>9</a:t>
            </a:fld>
            <a:endParaRPr lang="en-US" dirty="0"/>
          </a:p>
        </p:txBody>
      </p:sp>
      <p:graphicFrame>
        <p:nvGraphicFramePr>
          <p:cNvPr id="5" name="Table 4"/>
          <p:cNvGraphicFramePr>
            <a:graphicFrameLocks noGrp="1"/>
          </p:cNvGraphicFramePr>
          <p:nvPr/>
        </p:nvGraphicFramePr>
        <p:xfrm>
          <a:off x="4754565" y="5282285"/>
          <a:ext cx="3751995" cy="883019"/>
        </p:xfrm>
        <a:graphic>
          <a:graphicData uri="http://schemas.openxmlformats.org/drawingml/2006/table">
            <a:tbl>
              <a:tblPr/>
              <a:tblGrid>
                <a:gridCol w="1508847"/>
                <a:gridCol w="957470"/>
                <a:gridCol w="1285678"/>
              </a:tblGrid>
              <a:tr h="292547">
                <a:tc>
                  <a:txBody>
                    <a:bodyPr/>
                    <a:lstStyle/>
                    <a:p>
                      <a:pPr algn="l">
                        <a:spcAft>
                          <a:spcPts val="0"/>
                        </a:spcAft>
                      </a:pPr>
                      <a:r>
                        <a:rPr lang="en-US" sz="1600" b="1" smtClean="0">
                          <a:latin typeface="Calibri" pitchFamily="34" charset="0"/>
                          <a:ea typeface="Calibri"/>
                          <a:cs typeface="Times New Roman"/>
                        </a:rPr>
                        <a:t>Concepts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Classes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smtClean="0">
                          <a:solidFill>
                            <a:schemeClr val="accent6">
                              <a:lumMod val="75000"/>
                            </a:schemeClr>
                          </a:solidFill>
                          <a:latin typeface="Calibri" pitchFamily="34" charset="0"/>
                          <a:ea typeface="Calibri"/>
                          <a:cs typeface="Times New Roman"/>
                        </a:rPr>
                        <a:t>94.45</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smtClean="0">
                          <a:solidFill>
                            <a:schemeClr val="accent6">
                              <a:lumMod val="75000"/>
                            </a:schemeClr>
                          </a:solidFill>
                          <a:latin typeface="Calibri" pitchFamily="34" charset="0"/>
                          <a:ea typeface="Calibri"/>
                          <a:cs typeface="Times New Roman"/>
                        </a:rPr>
                        <a:t>100.00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Associations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smtClean="0">
                          <a:solidFill>
                            <a:schemeClr val="accent6">
                              <a:lumMod val="75000"/>
                            </a:schemeClr>
                          </a:solidFill>
                          <a:latin typeface="Calibri" pitchFamily="34" charset="0"/>
                          <a:ea typeface="Calibri"/>
                          <a:cs typeface="Times New Roman"/>
                        </a:rPr>
                        <a:t>87.47</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smtClean="0">
                          <a:solidFill>
                            <a:schemeClr val="accent6">
                              <a:lumMod val="75000"/>
                            </a:schemeClr>
                          </a:solidFill>
                          <a:latin typeface="Calibri" pitchFamily="34" charset="0"/>
                          <a:ea typeface="Calibri"/>
                          <a:cs typeface="Times New Roman"/>
                        </a:rPr>
                        <a:t>89.98</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nvGraphicFramePr>
        <p:xfrm>
          <a:off x="628596" y="5282285"/>
          <a:ext cx="3751995" cy="883019"/>
        </p:xfrm>
        <a:graphic>
          <a:graphicData uri="http://schemas.openxmlformats.org/drawingml/2006/table">
            <a:tbl>
              <a:tblPr/>
              <a:tblGrid>
                <a:gridCol w="1508847"/>
                <a:gridCol w="957470"/>
                <a:gridCol w="1285678"/>
              </a:tblGrid>
              <a:tr h="292547">
                <a:tc>
                  <a:txBody>
                    <a:bodyPr/>
                    <a:lstStyle/>
                    <a:p>
                      <a:pPr algn="l">
                        <a:spcAft>
                          <a:spcPts val="0"/>
                        </a:spcAft>
                      </a:pPr>
                      <a:r>
                        <a:rPr lang="en-US" sz="1600" b="1" smtClean="0">
                          <a:latin typeface="Calibri" pitchFamily="34" charset="0"/>
                          <a:ea typeface="Calibri"/>
                          <a:cs typeface="Times New Roman"/>
                        </a:rPr>
                        <a:t>Concepts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Recall</a:t>
                      </a:r>
                      <a:r>
                        <a:rPr lang="en-US" sz="1400" b="1" dirty="0" smtClean="0">
                          <a:solidFill>
                            <a:schemeClr val="accent6">
                              <a:lumMod val="75000"/>
                            </a:schemeClr>
                          </a:solidFill>
                          <a:latin typeface="Calibri" pitchFamily="34" charset="0"/>
                          <a:ea typeface="Calibri"/>
                          <a:cs typeface="Times New Roman"/>
                        </a:rPr>
                        <a:t>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i="1" dirty="0" smtClean="0">
                          <a:solidFill>
                            <a:schemeClr val="accent6">
                              <a:lumMod val="75000"/>
                            </a:schemeClr>
                          </a:solidFill>
                          <a:latin typeface="Calibri" pitchFamily="34" charset="0"/>
                          <a:ea typeface="Calibri"/>
                          <a:cs typeface="Times New Roman"/>
                        </a:rPr>
                        <a:t>Precision </a:t>
                      </a:r>
                      <a:r>
                        <a:rPr lang="en-US" sz="1400" b="1" dirty="0">
                          <a:solidFill>
                            <a:schemeClr val="accent6">
                              <a:lumMod val="75000"/>
                            </a:schemeClr>
                          </a:solidFill>
                          <a:latin typeface="Calibri" pitchFamily="34" charset="0"/>
                          <a:ea typeface="Calibri"/>
                          <a:cs typeface="Times New Roman"/>
                        </a:rPr>
                        <a:t>[%]</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Classes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100</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r>
              <a:tr h="295236">
                <a:tc>
                  <a:txBody>
                    <a:bodyPr/>
                    <a:lstStyle/>
                    <a:p>
                      <a:pPr algn="l">
                        <a:spcAft>
                          <a:spcPts val="0"/>
                        </a:spcAft>
                      </a:pPr>
                      <a:r>
                        <a:rPr lang="en-US" sz="1600" b="1" dirty="0" smtClean="0">
                          <a:latin typeface="Calibri" pitchFamily="34" charset="0"/>
                          <a:ea typeface="Calibri"/>
                          <a:cs typeface="Times New Roman"/>
                        </a:rPr>
                        <a:t>Associations</a:t>
                      </a:r>
                      <a:endParaRPr lang="en-US" sz="1600" dirty="0">
                        <a:latin typeface="Calibri" pitchFamily="34" charset="0"/>
                        <a:ea typeface="Calibri"/>
                        <a:cs typeface="Times New Roman"/>
                      </a:endParaRPr>
                    </a:p>
                  </a:txBody>
                  <a:tcPr marL="36195" marR="36195" marT="17780" marB="1778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chemeClr val="accent6">
                              <a:lumMod val="75000"/>
                            </a:schemeClr>
                          </a:solidFill>
                          <a:latin typeface="Calibri" pitchFamily="34" charset="0"/>
                          <a:ea typeface="Calibri"/>
                          <a:cs typeface="Times New Roman"/>
                        </a:rPr>
                        <a:t>97</a:t>
                      </a: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spcAft>
                          <a:spcPts val="0"/>
                        </a:spcAft>
                      </a:pPr>
                      <a:r>
                        <a:rPr lang="en-US" sz="1400" b="1" smtClean="0">
                          <a:solidFill>
                            <a:schemeClr val="accent6">
                              <a:lumMod val="75000"/>
                            </a:schemeClr>
                          </a:solidFill>
                          <a:latin typeface="Calibri" pitchFamily="34" charset="0"/>
                          <a:ea typeface="Calibri"/>
                          <a:cs typeface="Times New Roman"/>
                        </a:rPr>
                        <a:t>86</a:t>
                      </a:r>
                      <a:endParaRPr lang="en-US" sz="1400" b="1" dirty="0">
                        <a:solidFill>
                          <a:schemeClr val="accent6">
                            <a:lumMod val="75000"/>
                          </a:schemeClr>
                        </a:solidFill>
                        <a:latin typeface="Calibri" pitchFamily="34" charset="0"/>
                        <a:ea typeface="Calibri"/>
                        <a:cs typeface="Times New Roman"/>
                      </a:endParaRPr>
                    </a:p>
                  </a:txBody>
                  <a:tcPr marL="68580" marR="68580" marT="0" marB="0" anchor="ct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628595" y="4506041"/>
            <a:ext cx="3760839" cy="646331"/>
          </a:xfrm>
          <a:prstGeom prst="rect">
            <a:avLst/>
          </a:prstGeom>
          <a:noFill/>
        </p:spPr>
        <p:txBody>
          <a:bodyPr wrap="square" rtlCol="0">
            <a:spAutoFit/>
          </a:bodyPr>
          <a:lstStyle/>
          <a:p>
            <a:r>
              <a:rPr lang="en-US" smtClean="0">
                <a:latin typeface="Calibri" pitchFamily="34" charset="0"/>
              </a:rPr>
              <a:t>Result of initial quantitative analysis of </a:t>
            </a:r>
            <a:r>
              <a:rPr lang="en-US" b="1" smtClean="0">
                <a:solidFill>
                  <a:srgbClr val="003366"/>
                </a:solidFill>
                <a:latin typeface="Calibri" pitchFamily="34" charset="0"/>
              </a:rPr>
              <a:t>automatically</a:t>
            </a:r>
            <a:r>
              <a:rPr lang="en-US" smtClean="0">
                <a:solidFill>
                  <a:srgbClr val="003366"/>
                </a:solidFill>
                <a:latin typeface="Calibri" pitchFamily="34" charset="0"/>
              </a:rPr>
              <a:t> </a:t>
            </a:r>
            <a:r>
              <a:rPr lang="en-US" b="1" smtClean="0">
                <a:solidFill>
                  <a:srgbClr val="003366"/>
                </a:solidFill>
                <a:latin typeface="Calibri" pitchFamily="34" charset="0"/>
              </a:rPr>
              <a:t>generated</a:t>
            </a:r>
            <a:r>
              <a:rPr lang="en-US" smtClean="0">
                <a:solidFill>
                  <a:srgbClr val="003366"/>
                </a:solidFill>
                <a:latin typeface="Calibri" pitchFamily="34" charset="0"/>
              </a:rPr>
              <a:t> </a:t>
            </a:r>
            <a:r>
              <a:rPr lang="en-US" b="1" smtClean="0">
                <a:solidFill>
                  <a:srgbClr val="003366"/>
                </a:solidFill>
                <a:latin typeface="Calibri" pitchFamily="34" charset="0"/>
              </a:rPr>
              <a:t>CDM</a:t>
            </a:r>
            <a:endParaRPr lang="en-US" b="1">
              <a:solidFill>
                <a:srgbClr val="003366"/>
              </a:solidFill>
              <a:latin typeface="Calibri" pitchFamily="34" charset="0"/>
            </a:endParaRPr>
          </a:p>
        </p:txBody>
      </p:sp>
      <p:sp>
        <p:nvSpPr>
          <p:cNvPr id="8" name="TextBox 7"/>
          <p:cNvSpPr txBox="1"/>
          <p:nvPr/>
        </p:nvSpPr>
        <p:spPr>
          <a:xfrm>
            <a:off x="4680012" y="4751856"/>
            <a:ext cx="3760839" cy="369332"/>
          </a:xfrm>
          <a:prstGeom prst="rect">
            <a:avLst/>
          </a:prstGeom>
          <a:noFill/>
        </p:spPr>
        <p:txBody>
          <a:bodyPr wrap="square" rtlCol="0">
            <a:spAutoFit/>
          </a:bodyPr>
          <a:lstStyle/>
          <a:p>
            <a:r>
              <a:rPr lang="en-US" dirty="0" smtClean="0">
                <a:latin typeface="Calibri" pitchFamily="34" charset="0"/>
              </a:rPr>
              <a:t>Results obtained in EXP: #3</a:t>
            </a:r>
            <a:endParaRPr lang="en-US" b="1" dirty="0">
              <a:solidFill>
                <a:srgbClr val="002060"/>
              </a:solidFill>
              <a:latin typeface="Calibri"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0"/>
                                        <p:tgtEl>
                                          <p:spTgt spid="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1000"/>
                                        <p:tgtEl>
                                          <p:spTgt spid="8"/>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1000"/>
                                        <p:tgtEl>
                                          <p:spTgt spid="6"/>
                                        </p:tgtEl>
                                      </p:cBhvr>
                                    </p:animEffect>
                                  </p:childTnLst>
                                </p:cTn>
                              </p:par>
                              <p:par>
                                <p:cTn id="35" presetID="22" presetClass="entr" presetSubtype="1"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13655</TotalTime>
  <Words>1113</Words>
  <Application>Microsoft Office PowerPoint</Application>
  <PresentationFormat>On-screen Show (4:3)</PresentationFormat>
  <Paragraphs>413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1_Default Design</vt:lpstr>
      <vt:lpstr>Slide 1</vt:lpstr>
      <vt:lpstr>Introduction</vt:lpstr>
      <vt:lpstr>Order processing (1/2)</vt:lpstr>
      <vt:lpstr>Order processing (2/2)</vt:lpstr>
      <vt:lpstr>First experiment</vt:lpstr>
      <vt:lpstr>E-mail voting (1/2)</vt:lpstr>
      <vt:lpstr>E-mail voting (2/2)</vt:lpstr>
      <vt:lpstr>Second experiment</vt:lpstr>
      <vt:lpstr>Third experiment</vt:lpstr>
      <vt:lpstr>Fourth experiment (1/3)</vt:lpstr>
      <vt:lpstr>Fourth experiment (2/3)</vt:lpstr>
      <vt:lpstr>Fourth experiment (3/3)</vt:lpstr>
      <vt:lpstr>Summary</vt:lpstr>
      <vt:lpstr>Difficulties</vt:lpstr>
      <vt:lpstr>Conclusion</vt:lpstr>
      <vt:lpstr>Slide 16</vt:lpstr>
    </vt:vector>
  </TitlesOfParts>
  <Company>ETF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Synthesis of Initial Conceptual</dc:title>
  <dc:creator>Goran Banjac</dc:creator>
  <cp:lastModifiedBy>DZ</cp:lastModifiedBy>
  <cp:revision>1106</cp:revision>
  <dcterms:created xsi:type="dcterms:W3CDTF">2010-08-31T09:00:02Z</dcterms:created>
  <dcterms:modified xsi:type="dcterms:W3CDTF">2015-08-24T19:21:48Z</dcterms:modified>
</cp:coreProperties>
</file>